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94" r:id="rId5"/>
    <p:sldId id="402" r:id="rId6"/>
    <p:sldId id="418" r:id="rId7"/>
    <p:sldId id="404" r:id="rId8"/>
    <p:sldId id="399" r:id="rId9"/>
    <p:sldId id="400" r:id="rId10"/>
    <p:sldId id="405" r:id="rId11"/>
    <p:sldId id="408" r:id="rId12"/>
    <p:sldId id="406" r:id="rId13"/>
    <p:sldId id="409" r:id="rId14"/>
    <p:sldId id="410" r:id="rId15"/>
    <p:sldId id="411" r:id="rId16"/>
    <p:sldId id="417" r:id="rId17"/>
    <p:sldId id="415" r:id="rId18"/>
    <p:sldId id="414" r:id="rId19"/>
    <p:sldId id="416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 Use" id="{59DC7A46-0650-F346-85BA-CBD8695D50F3}">
          <p14:sldIdLst/>
        </p14:section>
        <p14:section name="Title slides" id="{40E0B22D-E7B1-427C-A099-0F753BE7F146}">
          <p14:sldIdLst/>
        </p14:section>
        <p14:section name="Divider slides" id="{78E251D3-DC5E-4B4A-A6B4-4A4589DFF5DC}">
          <p14:sldIdLst>
            <p14:sldId id="394"/>
          </p14:sldIdLst>
        </p14:section>
        <p14:section name="Content slides" id="{E4CE66D5-51B2-4221-BDE9-EB6FBEC7E7C7}">
          <p14:sldIdLst>
            <p14:sldId id="402"/>
            <p14:sldId id="418"/>
            <p14:sldId id="404"/>
            <p14:sldId id="399"/>
            <p14:sldId id="400"/>
            <p14:sldId id="405"/>
            <p14:sldId id="408"/>
            <p14:sldId id="406"/>
            <p14:sldId id="409"/>
            <p14:sldId id="410"/>
            <p14:sldId id="411"/>
            <p14:sldId id="417"/>
            <p14:sldId id="415"/>
            <p14:sldId id="414"/>
            <p14:sldId id="416"/>
            <p14:sldId id="288"/>
          </p14:sldIdLst>
        </p14:section>
        <p14:section name="End slide" id="{25243ED0-1CFE-497A-9F6C-FBC3ECF0C538}">
          <p14:sldIdLst/>
        </p14:section>
        <p14:section name="Useful Objects" id="{5370DAAF-79BA-DE48-9C93-E68413160B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56" autoAdjust="0"/>
    <p:restoredTop sz="86801" autoAdjust="0"/>
  </p:normalViewPr>
  <p:slideViewPr>
    <p:cSldViewPr snapToGrid="0">
      <p:cViewPr varScale="1">
        <p:scale>
          <a:sx n="96" d="100"/>
          <a:sy n="96" d="100"/>
        </p:scale>
        <p:origin x="1632" y="160"/>
      </p:cViewPr>
      <p:guideLst>
        <p:guide orient="horz" pos="2205"/>
        <p:guide pos="384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4640" y="200"/>
      </p:cViewPr>
      <p:guideLst/>
    </p:cSldViewPr>
  </p:notes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55823-2ACF-4A04-BECB-11C62A6C75E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E032E6-6B3F-454D-BC5B-9A0906B4E7D8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Introductions</a:t>
          </a:r>
        </a:p>
        <a:p>
          <a:pPr algn="ctr">
            <a:lnSpc>
              <a:spcPct val="100000"/>
            </a:lnSpc>
          </a:pPr>
          <a:r>
            <a:rPr lang="en-US" sz="1800" baseline="0" dirty="0"/>
            <a:t>(15 mins)</a:t>
          </a:r>
          <a:endParaRPr lang="en-US" sz="1800" dirty="0"/>
        </a:p>
      </dgm:t>
    </dgm:pt>
    <dgm:pt modelId="{31E982CB-1A5B-45DC-90CF-4A45701D5621}" type="parTrans" cxnId="{F0A95162-1E4F-4EAE-B6DF-BBB9B2181B82}">
      <dgm:prSet/>
      <dgm:spPr/>
      <dgm:t>
        <a:bodyPr/>
        <a:lstStyle/>
        <a:p>
          <a:pPr algn="ctr"/>
          <a:endParaRPr lang="en-US"/>
        </a:p>
      </dgm:t>
    </dgm:pt>
    <dgm:pt modelId="{9F49C45C-B9C2-4041-9520-6E9C7A484FEC}" type="sibTrans" cxnId="{F0A95162-1E4F-4EAE-B6DF-BBB9B2181B82}">
      <dgm:prSet/>
      <dgm:spPr/>
      <dgm:t>
        <a:bodyPr/>
        <a:lstStyle/>
        <a:p>
          <a:pPr algn="ctr"/>
          <a:endParaRPr lang="en-US"/>
        </a:p>
      </dgm:t>
    </dgm:pt>
    <dgm:pt modelId="{B54F69C9-5DB7-4646-A433-206A5946B940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Presentation of needs assessment findings </a:t>
          </a:r>
        </a:p>
        <a:p>
          <a:pPr algn="ctr">
            <a:lnSpc>
              <a:spcPct val="100000"/>
            </a:lnSpc>
          </a:pPr>
          <a:r>
            <a:rPr lang="en-US" sz="1800" baseline="0" dirty="0"/>
            <a:t>(10 mins)</a:t>
          </a:r>
          <a:endParaRPr lang="en-US" sz="1800" dirty="0"/>
        </a:p>
      </dgm:t>
    </dgm:pt>
    <dgm:pt modelId="{79B7A516-CAF1-4B0D-857C-9E5EB1983D01}" type="parTrans" cxnId="{886EE4AC-E688-4BBC-ABC9-CAF506BED7C5}">
      <dgm:prSet/>
      <dgm:spPr/>
      <dgm:t>
        <a:bodyPr/>
        <a:lstStyle/>
        <a:p>
          <a:pPr algn="ctr"/>
          <a:endParaRPr lang="en-US"/>
        </a:p>
      </dgm:t>
    </dgm:pt>
    <dgm:pt modelId="{7EF4CBFE-72A2-4C09-A7D8-052584C8BF94}" type="sibTrans" cxnId="{886EE4AC-E688-4BBC-ABC9-CAF506BED7C5}">
      <dgm:prSet/>
      <dgm:spPr/>
      <dgm:t>
        <a:bodyPr/>
        <a:lstStyle/>
        <a:p>
          <a:pPr algn="ctr"/>
          <a:endParaRPr lang="en-US"/>
        </a:p>
      </dgm:t>
    </dgm:pt>
    <dgm:pt modelId="{30D17B07-2807-42B0-9869-FA1D33EBA35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Group task 1: Decide on priority areas and overarching goal of toolkit (40 mins)</a:t>
          </a:r>
          <a:endParaRPr lang="en-US" sz="1800" dirty="0"/>
        </a:p>
      </dgm:t>
    </dgm:pt>
    <dgm:pt modelId="{3947F215-BF3C-4551-B22D-C792BCDD268D}" type="parTrans" cxnId="{FF2C88D3-52FF-4C04-ADCD-A87907CF2E1E}">
      <dgm:prSet/>
      <dgm:spPr/>
      <dgm:t>
        <a:bodyPr/>
        <a:lstStyle/>
        <a:p>
          <a:pPr algn="ctr"/>
          <a:endParaRPr lang="en-US"/>
        </a:p>
      </dgm:t>
    </dgm:pt>
    <dgm:pt modelId="{AD7F2236-D3C1-4283-ABA9-E4DB2AD03845}" type="sibTrans" cxnId="{FF2C88D3-52FF-4C04-ADCD-A87907CF2E1E}">
      <dgm:prSet/>
      <dgm:spPr/>
      <dgm:t>
        <a:bodyPr/>
        <a:lstStyle/>
        <a:p>
          <a:pPr algn="ctr"/>
          <a:endParaRPr lang="en-US"/>
        </a:p>
      </dgm:t>
    </dgm:pt>
    <dgm:pt modelId="{8FFC4514-718D-4D73-80C8-DC3BD96DDF8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Group task 2: Decide on determinants to be targeted (20 mins)</a:t>
          </a:r>
          <a:endParaRPr lang="en-US" sz="1800" dirty="0"/>
        </a:p>
      </dgm:t>
    </dgm:pt>
    <dgm:pt modelId="{AB799EA9-1FDD-4C3D-8F01-8ECD16C71727}" type="parTrans" cxnId="{4F770576-1C07-41EC-951F-0A442BD3A6E0}">
      <dgm:prSet/>
      <dgm:spPr/>
      <dgm:t>
        <a:bodyPr/>
        <a:lstStyle/>
        <a:p>
          <a:pPr algn="ctr"/>
          <a:endParaRPr lang="en-US"/>
        </a:p>
      </dgm:t>
    </dgm:pt>
    <dgm:pt modelId="{FE05ECB8-C118-4571-BAFF-AD3582FE9A90}" type="sibTrans" cxnId="{4F770576-1C07-41EC-951F-0A442BD3A6E0}">
      <dgm:prSet/>
      <dgm:spPr/>
      <dgm:t>
        <a:bodyPr/>
        <a:lstStyle/>
        <a:p>
          <a:pPr algn="ctr"/>
          <a:endParaRPr lang="en-US"/>
        </a:p>
      </dgm:t>
    </dgm:pt>
    <dgm:pt modelId="{1001AD74-DA72-46EA-97A9-862F87862418}" type="pres">
      <dgm:prSet presAssocID="{AF855823-2ACF-4A04-BECB-11C62A6C75EF}" presName="root" presStyleCnt="0">
        <dgm:presLayoutVars>
          <dgm:dir/>
          <dgm:resizeHandles val="exact"/>
        </dgm:presLayoutVars>
      </dgm:prSet>
      <dgm:spPr/>
    </dgm:pt>
    <dgm:pt modelId="{A44FD12D-0C84-484E-BAAB-5DCB0DACF0FC}" type="pres">
      <dgm:prSet presAssocID="{89E032E6-6B3F-454D-BC5B-9A0906B4E7D8}" presName="compNode" presStyleCnt="0"/>
      <dgm:spPr/>
    </dgm:pt>
    <dgm:pt modelId="{67FF1785-D976-4A0A-AA15-1E0ADCD61E5F}" type="pres">
      <dgm:prSet presAssocID="{89E032E6-6B3F-454D-BC5B-9A0906B4E7D8}" presName="iconRect" presStyleLbl="node1" presStyleIdx="0" presStyleCnt="4" custScaleX="192008" custScaleY="199401" custLinFactNeighborX="24495" custLinFactNeighborY="486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7277E1C-3220-4A30-91E5-8140DCC3FE4E}" type="pres">
      <dgm:prSet presAssocID="{89E032E6-6B3F-454D-BC5B-9A0906B4E7D8}" presName="spaceRect" presStyleCnt="0"/>
      <dgm:spPr/>
    </dgm:pt>
    <dgm:pt modelId="{83DD0C0C-C754-4936-AD1D-90BC6923D51F}" type="pres">
      <dgm:prSet presAssocID="{89E032E6-6B3F-454D-BC5B-9A0906B4E7D8}" presName="textRect" presStyleLbl="revTx" presStyleIdx="0" presStyleCnt="4" custScaleX="85560" custLinFactNeighborX="19001" custLinFactNeighborY="12492">
        <dgm:presLayoutVars>
          <dgm:chMax val="1"/>
          <dgm:chPref val="1"/>
        </dgm:presLayoutVars>
      </dgm:prSet>
      <dgm:spPr/>
    </dgm:pt>
    <dgm:pt modelId="{B70BBD24-1067-45DE-A868-7E2ECFF016E1}" type="pres">
      <dgm:prSet presAssocID="{9F49C45C-B9C2-4041-9520-6E9C7A484FEC}" presName="sibTrans" presStyleCnt="0"/>
      <dgm:spPr/>
    </dgm:pt>
    <dgm:pt modelId="{3A08E769-6EB6-4506-8026-BB1CE47AD67C}" type="pres">
      <dgm:prSet presAssocID="{B54F69C9-5DB7-4646-A433-206A5946B940}" presName="compNode" presStyleCnt="0"/>
      <dgm:spPr/>
    </dgm:pt>
    <dgm:pt modelId="{6A893DEF-AC5B-4DB2-9F3B-7EDC82604ABF}" type="pres">
      <dgm:prSet presAssocID="{B54F69C9-5DB7-4646-A433-206A5946B940}" presName="iconRect" presStyleLbl="node1" presStyleIdx="1" presStyleCnt="4" custScaleX="170485" custScaleY="18502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30AC3167-888D-43A7-A617-FC3E245376B1}" type="pres">
      <dgm:prSet presAssocID="{B54F69C9-5DB7-4646-A433-206A5946B940}" presName="spaceRect" presStyleCnt="0"/>
      <dgm:spPr/>
    </dgm:pt>
    <dgm:pt modelId="{EC6C30CC-EAEF-45F0-B2D3-A2763D4CF206}" type="pres">
      <dgm:prSet presAssocID="{B54F69C9-5DB7-4646-A433-206A5946B940}" presName="textRect" presStyleLbl="revTx" presStyleIdx="1" presStyleCnt="4" custLinFactNeighborX="-2888" custLinFactNeighborY="16329">
        <dgm:presLayoutVars>
          <dgm:chMax val="1"/>
          <dgm:chPref val="1"/>
        </dgm:presLayoutVars>
      </dgm:prSet>
      <dgm:spPr/>
    </dgm:pt>
    <dgm:pt modelId="{1C268D50-61D2-4074-B9AA-5CF222DE2C47}" type="pres">
      <dgm:prSet presAssocID="{7EF4CBFE-72A2-4C09-A7D8-052584C8BF94}" presName="sibTrans" presStyleCnt="0"/>
      <dgm:spPr/>
    </dgm:pt>
    <dgm:pt modelId="{DAF570A2-CAC6-40D9-B2FF-EF711B63E010}" type="pres">
      <dgm:prSet presAssocID="{30D17B07-2807-42B0-9869-FA1D33EBA356}" presName="compNode" presStyleCnt="0"/>
      <dgm:spPr/>
    </dgm:pt>
    <dgm:pt modelId="{1E006280-9DFE-4BDC-B7BD-91EA50675872}" type="pres">
      <dgm:prSet presAssocID="{30D17B07-2807-42B0-9869-FA1D33EBA356}" presName="iconRect" presStyleLbl="node1" presStyleIdx="2" presStyleCnt="4" custScaleX="196649" custScaleY="200800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8B628CD7-192D-44C8-A16C-3E7A6F80C55F}" type="pres">
      <dgm:prSet presAssocID="{30D17B07-2807-42B0-9869-FA1D33EBA356}" presName="spaceRect" presStyleCnt="0"/>
      <dgm:spPr/>
    </dgm:pt>
    <dgm:pt modelId="{95142C71-774E-4380-93B7-66E6B0880835}" type="pres">
      <dgm:prSet presAssocID="{30D17B07-2807-42B0-9869-FA1D33EBA356}" presName="textRect" presStyleLbl="revTx" presStyleIdx="2" presStyleCnt="4" custLinFactNeighborY="7257">
        <dgm:presLayoutVars>
          <dgm:chMax val="1"/>
          <dgm:chPref val="1"/>
        </dgm:presLayoutVars>
      </dgm:prSet>
      <dgm:spPr/>
    </dgm:pt>
    <dgm:pt modelId="{7C22CFE6-467B-4837-AEB0-8D9B6C63A29E}" type="pres">
      <dgm:prSet presAssocID="{AD7F2236-D3C1-4283-ABA9-E4DB2AD03845}" presName="sibTrans" presStyleCnt="0"/>
      <dgm:spPr/>
    </dgm:pt>
    <dgm:pt modelId="{5DBCE09D-392F-4480-B07E-22EA37B47D41}" type="pres">
      <dgm:prSet presAssocID="{8FFC4514-718D-4D73-80C8-DC3BD96DDF8A}" presName="compNode" presStyleCnt="0"/>
      <dgm:spPr/>
    </dgm:pt>
    <dgm:pt modelId="{BECDE5F8-0DCC-4368-B1EA-8E49C253DF31}" type="pres">
      <dgm:prSet presAssocID="{8FFC4514-718D-4D73-80C8-DC3BD96DDF8A}" presName="iconRect" presStyleLbl="node1" presStyleIdx="3" presStyleCnt="4" custScaleX="198849" custScaleY="19121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</dgm:spPr>
    </dgm:pt>
    <dgm:pt modelId="{6576799E-5DE4-4723-B9E8-98DDDCE45DCE}" type="pres">
      <dgm:prSet presAssocID="{8FFC4514-718D-4D73-80C8-DC3BD96DDF8A}" presName="spaceRect" presStyleCnt="0"/>
      <dgm:spPr/>
    </dgm:pt>
    <dgm:pt modelId="{DC79201B-4350-45AE-8C31-0C527D732F9B}" type="pres">
      <dgm:prSet presAssocID="{8FFC4514-718D-4D73-80C8-DC3BD96DDF8A}" presName="textRect" presStyleLbl="revTx" presStyleIdx="3" presStyleCnt="4" custLinFactNeighborX="-539" custLinFactNeighborY="9072">
        <dgm:presLayoutVars>
          <dgm:chMax val="1"/>
          <dgm:chPref val="1"/>
        </dgm:presLayoutVars>
      </dgm:prSet>
      <dgm:spPr/>
    </dgm:pt>
  </dgm:ptLst>
  <dgm:cxnLst>
    <dgm:cxn modelId="{D2457F08-7CA2-488F-9858-B185E5DB8EBC}" type="presOf" srcId="{AF855823-2ACF-4A04-BECB-11C62A6C75EF}" destId="{1001AD74-DA72-46EA-97A9-862F87862418}" srcOrd="0" destOrd="0" presId="urn:microsoft.com/office/officeart/2018/2/layout/IconLabelList"/>
    <dgm:cxn modelId="{92984351-CB21-444F-85FA-97488732B97C}" type="presOf" srcId="{8FFC4514-718D-4D73-80C8-DC3BD96DDF8A}" destId="{DC79201B-4350-45AE-8C31-0C527D732F9B}" srcOrd="0" destOrd="0" presId="urn:microsoft.com/office/officeart/2018/2/layout/IconLabelList"/>
    <dgm:cxn modelId="{F0A95162-1E4F-4EAE-B6DF-BBB9B2181B82}" srcId="{AF855823-2ACF-4A04-BECB-11C62A6C75EF}" destId="{89E032E6-6B3F-454D-BC5B-9A0906B4E7D8}" srcOrd="0" destOrd="0" parTransId="{31E982CB-1A5B-45DC-90CF-4A45701D5621}" sibTransId="{9F49C45C-B9C2-4041-9520-6E9C7A484FEC}"/>
    <dgm:cxn modelId="{4F770576-1C07-41EC-951F-0A442BD3A6E0}" srcId="{AF855823-2ACF-4A04-BECB-11C62A6C75EF}" destId="{8FFC4514-718D-4D73-80C8-DC3BD96DDF8A}" srcOrd="3" destOrd="0" parTransId="{AB799EA9-1FDD-4C3D-8F01-8ECD16C71727}" sibTransId="{FE05ECB8-C118-4571-BAFF-AD3582FE9A90}"/>
    <dgm:cxn modelId="{0408838B-B0DD-40FD-A44E-B0E391D850DF}" type="presOf" srcId="{89E032E6-6B3F-454D-BC5B-9A0906B4E7D8}" destId="{83DD0C0C-C754-4936-AD1D-90BC6923D51F}" srcOrd="0" destOrd="0" presId="urn:microsoft.com/office/officeart/2018/2/layout/IconLabelList"/>
    <dgm:cxn modelId="{886EE4AC-E688-4BBC-ABC9-CAF506BED7C5}" srcId="{AF855823-2ACF-4A04-BECB-11C62A6C75EF}" destId="{B54F69C9-5DB7-4646-A433-206A5946B940}" srcOrd="1" destOrd="0" parTransId="{79B7A516-CAF1-4B0D-857C-9E5EB1983D01}" sibTransId="{7EF4CBFE-72A2-4C09-A7D8-052584C8BF94}"/>
    <dgm:cxn modelId="{6736AAAE-23DC-4702-ADBC-B6AE9559D6FA}" type="presOf" srcId="{30D17B07-2807-42B0-9869-FA1D33EBA356}" destId="{95142C71-774E-4380-93B7-66E6B0880835}" srcOrd="0" destOrd="0" presId="urn:microsoft.com/office/officeart/2018/2/layout/IconLabelList"/>
    <dgm:cxn modelId="{FF2C88D3-52FF-4C04-ADCD-A87907CF2E1E}" srcId="{AF855823-2ACF-4A04-BECB-11C62A6C75EF}" destId="{30D17B07-2807-42B0-9869-FA1D33EBA356}" srcOrd="2" destOrd="0" parTransId="{3947F215-BF3C-4551-B22D-C792BCDD268D}" sibTransId="{AD7F2236-D3C1-4283-ABA9-E4DB2AD03845}"/>
    <dgm:cxn modelId="{8B5897E9-484B-4D5C-894A-55609B642568}" type="presOf" srcId="{B54F69C9-5DB7-4646-A433-206A5946B940}" destId="{EC6C30CC-EAEF-45F0-B2D3-A2763D4CF206}" srcOrd="0" destOrd="0" presId="urn:microsoft.com/office/officeart/2018/2/layout/IconLabelList"/>
    <dgm:cxn modelId="{DE50BA4D-9531-4158-BCA9-171E591CA92A}" type="presParOf" srcId="{1001AD74-DA72-46EA-97A9-862F87862418}" destId="{A44FD12D-0C84-484E-BAAB-5DCB0DACF0FC}" srcOrd="0" destOrd="0" presId="urn:microsoft.com/office/officeart/2018/2/layout/IconLabelList"/>
    <dgm:cxn modelId="{7819194B-A852-4BAE-8804-C4A468D548B4}" type="presParOf" srcId="{A44FD12D-0C84-484E-BAAB-5DCB0DACF0FC}" destId="{67FF1785-D976-4A0A-AA15-1E0ADCD61E5F}" srcOrd="0" destOrd="0" presId="urn:microsoft.com/office/officeart/2018/2/layout/IconLabelList"/>
    <dgm:cxn modelId="{C446E27B-2266-4017-B992-7E3697E1C4ED}" type="presParOf" srcId="{A44FD12D-0C84-484E-BAAB-5DCB0DACF0FC}" destId="{57277E1C-3220-4A30-91E5-8140DCC3FE4E}" srcOrd="1" destOrd="0" presId="urn:microsoft.com/office/officeart/2018/2/layout/IconLabelList"/>
    <dgm:cxn modelId="{D9A4E8F7-C504-4220-BEC6-2F02EAA6A5FB}" type="presParOf" srcId="{A44FD12D-0C84-484E-BAAB-5DCB0DACF0FC}" destId="{83DD0C0C-C754-4936-AD1D-90BC6923D51F}" srcOrd="2" destOrd="0" presId="urn:microsoft.com/office/officeart/2018/2/layout/IconLabelList"/>
    <dgm:cxn modelId="{466B22E8-FF93-40A5-83A7-2015A848CEDF}" type="presParOf" srcId="{1001AD74-DA72-46EA-97A9-862F87862418}" destId="{B70BBD24-1067-45DE-A868-7E2ECFF016E1}" srcOrd="1" destOrd="0" presId="urn:microsoft.com/office/officeart/2018/2/layout/IconLabelList"/>
    <dgm:cxn modelId="{92A44D12-37B0-4949-A937-997886ABB7E4}" type="presParOf" srcId="{1001AD74-DA72-46EA-97A9-862F87862418}" destId="{3A08E769-6EB6-4506-8026-BB1CE47AD67C}" srcOrd="2" destOrd="0" presId="urn:microsoft.com/office/officeart/2018/2/layout/IconLabelList"/>
    <dgm:cxn modelId="{21884CD1-B32A-441F-B772-181A740DE88C}" type="presParOf" srcId="{3A08E769-6EB6-4506-8026-BB1CE47AD67C}" destId="{6A893DEF-AC5B-4DB2-9F3B-7EDC82604ABF}" srcOrd="0" destOrd="0" presId="urn:microsoft.com/office/officeart/2018/2/layout/IconLabelList"/>
    <dgm:cxn modelId="{4E7E014D-A868-4C1C-9AB6-48E03DD5C6CD}" type="presParOf" srcId="{3A08E769-6EB6-4506-8026-BB1CE47AD67C}" destId="{30AC3167-888D-43A7-A617-FC3E245376B1}" srcOrd="1" destOrd="0" presId="urn:microsoft.com/office/officeart/2018/2/layout/IconLabelList"/>
    <dgm:cxn modelId="{D63278CA-F41F-4E81-BCF5-2FFD9A8070A2}" type="presParOf" srcId="{3A08E769-6EB6-4506-8026-BB1CE47AD67C}" destId="{EC6C30CC-EAEF-45F0-B2D3-A2763D4CF206}" srcOrd="2" destOrd="0" presId="urn:microsoft.com/office/officeart/2018/2/layout/IconLabelList"/>
    <dgm:cxn modelId="{3DB3152D-B219-4714-938B-2448C589AFB2}" type="presParOf" srcId="{1001AD74-DA72-46EA-97A9-862F87862418}" destId="{1C268D50-61D2-4074-B9AA-5CF222DE2C47}" srcOrd="3" destOrd="0" presId="urn:microsoft.com/office/officeart/2018/2/layout/IconLabelList"/>
    <dgm:cxn modelId="{212985F4-EB14-4780-914A-21BD4CDF7B25}" type="presParOf" srcId="{1001AD74-DA72-46EA-97A9-862F87862418}" destId="{DAF570A2-CAC6-40D9-B2FF-EF711B63E010}" srcOrd="4" destOrd="0" presId="urn:microsoft.com/office/officeart/2018/2/layout/IconLabelList"/>
    <dgm:cxn modelId="{87B3F3E1-F7FA-43F8-BA74-918D184808DB}" type="presParOf" srcId="{DAF570A2-CAC6-40D9-B2FF-EF711B63E010}" destId="{1E006280-9DFE-4BDC-B7BD-91EA50675872}" srcOrd="0" destOrd="0" presId="urn:microsoft.com/office/officeart/2018/2/layout/IconLabelList"/>
    <dgm:cxn modelId="{91FB2920-EA10-42E3-940D-CB0C9BDBCB0A}" type="presParOf" srcId="{DAF570A2-CAC6-40D9-B2FF-EF711B63E010}" destId="{8B628CD7-192D-44C8-A16C-3E7A6F80C55F}" srcOrd="1" destOrd="0" presId="urn:microsoft.com/office/officeart/2018/2/layout/IconLabelList"/>
    <dgm:cxn modelId="{6E0E4C61-F82A-4177-9CCA-06782B2111B1}" type="presParOf" srcId="{DAF570A2-CAC6-40D9-B2FF-EF711B63E010}" destId="{95142C71-774E-4380-93B7-66E6B0880835}" srcOrd="2" destOrd="0" presId="urn:microsoft.com/office/officeart/2018/2/layout/IconLabelList"/>
    <dgm:cxn modelId="{9AF001FF-CAE5-4802-B2B9-0CCFBB9A054F}" type="presParOf" srcId="{1001AD74-DA72-46EA-97A9-862F87862418}" destId="{7C22CFE6-467B-4837-AEB0-8D9B6C63A29E}" srcOrd="5" destOrd="0" presId="urn:microsoft.com/office/officeart/2018/2/layout/IconLabelList"/>
    <dgm:cxn modelId="{80D25E21-CFC7-4528-BFCB-62EF6ECFB954}" type="presParOf" srcId="{1001AD74-DA72-46EA-97A9-862F87862418}" destId="{5DBCE09D-392F-4480-B07E-22EA37B47D41}" srcOrd="6" destOrd="0" presId="urn:microsoft.com/office/officeart/2018/2/layout/IconLabelList"/>
    <dgm:cxn modelId="{07ABD8D1-4DEC-4667-B1BB-E0F07E0C101B}" type="presParOf" srcId="{5DBCE09D-392F-4480-B07E-22EA37B47D41}" destId="{BECDE5F8-0DCC-4368-B1EA-8E49C253DF31}" srcOrd="0" destOrd="0" presId="urn:microsoft.com/office/officeart/2018/2/layout/IconLabelList"/>
    <dgm:cxn modelId="{21956C0B-3613-4E2D-B26C-5E3AE71063CE}" type="presParOf" srcId="{5DBCE09D-392F-4480-B07E-22EA37B47D41}" destId="{6576799E-5DE4-4723-B9E8-98DDDCE45DCE}" srcOrd="1" destOrd="0" presId="urn:microsoft.com/office/officeart/2018/2/layout/IconLabelList"/>
    <dgm:cxn modelId="{06445F10-6FFA-4A4F-8BAD-F8E700855F30}" type="presParOf" srcId="{5DBCE09D-392F-4480-B07E-22EA37B47D41}" destId="{DC79201B-4350-45AE-8C31-0C527D732F9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88CC50-D56A-4F03-9AFF-23D916C851B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32CC3F-7041-40B9-A677-654833F8A99A}">
      <dgm:prSet/>
      <dgm:spPr/>
      <dgm:t>
        <a:bodyPr/>
        <a:lstStyle/>
        <a:p>
          <a:r>
            <a:rPr lang="en-US" i="0" baseline="0" dirty="0"/>
            <a:t>Which</a:t>
          </a:r>
          <a:r>
            <a:rPr lang="en-US" baseline="0" dirty="0"/>
            <a:t> employers would most benefit from the toolkit resource?</a:t>
          </a:r>
          <a:endParaRPr lang="en-US" dirty="0"/>
        </a:p>
      </dgm:t>
    </dgm:pt>
    <dgm:pt modelId="{12B58C42-D30B-410C-9DD3-26479B79CA95}" type="parTrans" cxnId="{C5A1D381-2F98-45FD-B50C-95F7B458F7B3}">
      <dgm:prSet/>
      <dgm:spPr/>
      <dgm:t>
        <a:bodyPr/>
        <a:lstStyle/>
        <a:p>
          <a:endParaRPr lang="en-US"/>
        </a:p>
      </dgm:t>
    </dgm:pt>
    <dgm:pt modelId="{DD7CA74F-9780-43A6-A151-0F4040BDB82C}" type="sibTrans" cxnId="{C5A1D381-2F98-45FD-B50C-95F7B458F7B3}">
      <dgm:prSet/>
      <dgm:spPr/>
      <dgm:t>
        <a:bodyPr/>
        <a:lstStyle/>
        <a:p>
          <a:endParaRPr lang="en-US"/>
        </a:p>
      </dgm:t>
    </dgm:pt>
    <dgm:pt modelId="{69E2F071-9EDF-4E00-BA5D-DBA809A6D3CA}">
      <dgm:prSet/>
      <dgm:spPr/>
      <dgm:t>
        <a:bodyPr/>
        <a:lstStyle/>
        <a:p>
          <a:r>
            <a:rPr lang="en-US" baseline="0" dirty="0"/>
            <a:t>How would employers and stroke survivors like toolkit content to be presented?</a:t>
          </a:r>
          <a:endParaRPr lang="en-US" dirty="0"/>
        </a:p>
      </dgm:t>
    </dgm:pt>
    <dgm:pt modelId="{A3660011-93A4-49AE-BA0A-E56E2EC66E8C}" type="parTrans" cxnId="{F0E7122C-D3BD-4A85-BBC8-183ECEBFD40E}">
      <dgm:prSet/>
      <dgm:spPr/>
      <dgm:t>
        <a:bodyPr/>
        <a:lstStyle/>
        <a:p>
          <a:endParaRPr lang="en-US"/>
        </a:p>
      </dgm:t>
    </dgm:pt>
    <dgm:pt modelId="{CCCF097F-D8CB-495D-A7AD-59120A02322F}" type="sibTrans" cxnId="{F0E7122C-D3BD-4A85-BBC8-183ECEBFD40E}">
      <dgm:prSet/>
      <dgm:spPr/>
      <dgm:t>
        <a:bodyPr/>
        <a:lstStyle/>
        <a:p>
          <a:endParaRPr lang="en-US"/>
        </a:p>
      </dgm:t>
    </dgm:pt>
    <dgm:pt modelId="{FDCDF06C-79C5-B543-B354-ECE32E49C788}">
      <dgm:prSet/>
      <dgm:spPr/>
      <dgm:t>
        <a:bodyPr/>
        <a:lstStyle/>
        <a:p>
          <a:r>
            <a:rPr lang="en-US" baseline="0"/>
            <a:t>What helps or hinders an employer in supporting a stroke survivor to return to work post-stroke?</a:t>
          </a:r>
          <a:endParaRPr lang="en-US" dirty="0"/>
        </a:p>
      </dgm:t>
    </dgm:pt>
    <dgm:pt modelId="{18478E8C-0E5D-9E46-A6CA-A4FA5ED14D18}" type="parTrans" cxnId="{C135DDE8-2753-114A-B479-160423DA2DC3}">
      <dgm:prSet/>
      <dgm:spPr/>
      <dgm:t>
        <a:bodyPr/>
        <a:lstStyle/>
        <a:p>
          <a:endParaRPr lang="en-GB"/>
        </a:p>
      </dgm:t>
    </dgm:pt>
    <dgm:pt modelId="{7A9D4106-FFAF-4B47-9154-1E3C0C859B9C}" type="sibTrans" cxnId="{C135DDE8-2753-114A-B479-160423DA2DC3}">
      <dgm:prSet/>
      <dgm:spPr/>
      <dgm:t>
        <a:bodyPr/>
        <a:lstStyle/>
        <a:p>
          <a:endParaRPr lang="en-GB"/>
        </a:p>
      </dgm:t>
    </dgm:pt>
    <dgm:pt modelId="{D515065E-4943-CD4F-A81F-1B0B55F5B209}" type="pres">
      <dgm:prSet presAssocID="{C388CC50-D56A-4F03-9AFF-23D916C851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523B866-0C14-DB44-A42B-E6DE32833B17}" type="pres">
      <dgm:prSet presAssocID="{8032CC3F-7041-40B9-A677-654833F8A99A}" presName="hierRoot1" presStyleCnt="0"/>
      <dgm:spPr/>
    </dgm:pt>
    <dgm:pt modelId="{0AB7CE58-92DD-4E44-BF24-53E2B064D3E2}" type="pres">
      <dgm:prSet presAssocID="{8032CC3F-7041-40B9-A677-654833F8A99A}" presName="composite" presStyleCnt="0"/>
      <dgm:spPr/>
    </dgm:pt>
    <dgm:pt modelId="{208D04C1-47AE-ED4F-9685-C3805B75C99F}" type="pres">
      <dgm:prSet presAssocID="{8032CC3F-7041-40B9-A677-654833F8A99A}" presName="background" presStyleLbl="node0" presStyleIdx="0" presStyleCnt="3"/>
      <dgm:spPr/>
    </dgm:pt>
    <dgm:pt modelId="{EEDE4C4A-3826-3147-9F56-EBC6A2D04CDD}" type="pres">
      <dgm:prSet presAssocID="{8032CC3F-7041-40B9-A677-654833F8A99A}" presName="text" presStyleLbl="fgAcc0" presStyleIdx="0" presStyleCnt="3">
        <dgm:presLayoutVars>
          <dgm:chPref val="3"/>
        </dgm:presLayoutVars>
      </dgm:prSet>
      <dgm:spPr/>
    </dgm:pt>
    <dgm:pt modelId="{26C299D7-D48C-B447-88F6-433C497430C1}" type="pres">
      <dgm:prSet presAssocID="{8032CC3F-7041-40B9-A677-654833F8A99A}" presName="hierChild2" presStyleCnt="0"/>
      <dgm:spPr/>
    </dgm:pt>
    <dgm:pt modelId="{6D98FAD5-40C3-5646-9061-C1CC3C2C06FB}" type="pres">
      <dgm:prSet presAssocID="{FDCDF06C-79C5-B543-B354-ECE32E49C788}" presName="hierRoot1" presStyleCnt="0"/>
      <dgm:spPr/>
    </dgm:pt>
    <dgm:pt modelId="{C6E2B164-DE35-624F-81C1-A93C8BAA9AC8}" type="pres">
      <dgm:prSet presAssocID="{FDCDF06C-79C5-B543-B354-ECE32E49C788}" presName="composite" presStyleCnt="0"/>
      <dgm:spPr/>
    </dgm:pt>
    <dgm:pt modelId="{90FE48EB-FBE8-C044-B84E-4DAE02DC6A26}" type="pres">
      <dgm:prSet presAssocID="{FDCDF06C-79C5-B543-B354-ECE32E49C788}" presName="background" presStyleLbl="node0" presStyleIdx="1" presStyleCnt="3"/>
      <dgm:spPr/>
    </dgm:pt>
    <dgm:pt modelId="{AF373535-BFA7-4249-8EF9-B6F43C362179}" type="pres">
      <dgm:prSet presAssocID="{FDCDF06C-79C5-B543-B354-ECE32E49C788}" presName="text" presStyleLbl="fgAcc0" presStyleIdx="1" presStyleCnt="3">
        <dgm:presLayoutVars>
          <dgm:chPref val="3"/>
        </dgm:presLayoutVars>
      </dgm:prSet>
      <dgm:spPr/>
    </dgm:pt>
    <dgm:pt modelId="{9CA24CAC-A417-0D4B-BDF4-18A75BC163A7}" type="pres">
      <dgm:prSet presAssocID="{FDCDF06C-79C5-B543-B354-ECE32E49C788}" presName="hierChild2" presStyleCnt="0"/>
      <dgm:spPr/>
    </dgm:pt>
    <dgm:pt modelId="{4475D007-7736-4C4A-8EE4-588C341D6F4C}" type="pres">
      <dgm:prSet presAssocID="{69E2F071-9EDF-4E00-BA5D-DBA809A6D3CA}" presName="hierRoot1" presStyleCnt="0"/>
      <dgm:spPr/>
    </dgm:pt>
    <dgm:pt modelId="{F79FBDD2-58A1-5646-8126-7729468FC4BE}" type="pres">
      <dgm:prSet presAssocID="{69E2F071-9EDF-4E00-BA5D-DBA809A6D3CA}" presName="composite" presStyleCnt="0"/>
      <dgm:spPr/>
    </dgm:pt>
    <dgm:pt modelId="{AF16D589-69F6-974D-8E0E-D067344881BC}" type="pres">
      <dgm:prSet presAssocID="{69E2F071-9EDF-4E00-BA5D-DBA809A6D3CA}" presName="background" presStyleLbl="node0" presStyleIdx="2" presStyleCnt="3"/>
      <dgm:spPr/>
    </dgm:pt>
    <dgm:pt modelId="{B7C6FABC-EE1E-D64D-9F96-129D75319F08}" type="pres">
      <dgm:prSet presAssocID="{69E2F071-9EDF-4E00-BA5D-DBA809A6D3CA}" presName="text" presStyleLbl="fgAcc0" presStyleIdx="2" presStyleCnt="3">
        <dgm:presLayoutVars>
          <dgm:chPref val="3"/>
        </dgm:presLayoutVars>
      </dgm:prSet>
      <dgm:spPr/>
    </dgm:pt>
    <dgm:pt modelId="{C0E451F2-64FD-9F41-8527-8F2E5662BD9E}" type="pres">
      <dgm:prSet presAssocID="{69E2F071-9EDF-4E00-BA5D-DBA809A6D3CA}" presName="hierChild2" presStyleCnt="0"/>
      <dgm:spPr/>
    </dgm:pt>
  </dgm:ptLst>
  <dgm:cxnLst>
    <dgm:cxn modelId="{F0E7122C-D3BD-4A85-BBC8-183ECEBFD40E}" srcId="{C388CC50-D56A-4F03-9AFF-23D916C851BE}" destId="{69E2F071-9EDF-4E00-BA5D-DBA809A6D3CA}" srcOrd="2" destOrd="0" parTransId="{A3660011-93A4-49AE-BA0A-E56E2EC66E8C}" sibTransId="{CCCF097F-D8CB-495D-A7AD-59120A02322F}"/>
    <dgm:cxn modelId="{FFBB2957-618A-EC4C-A390-1F0EBFCE0F08}" type="presOf" srcId="{8032CC3F-7041-40B9-A677-654833F8A99A}" destId="{EEDE4C4A-3826-3147-9F56-EBC6A2D04CDD}" srcOrd="0" destOrd="0" presId="urn:microsoft.com/office/officeart/2005/8/layout/hierarchy1"/>
    <dgm:cxn modelId="{2847C159-405F-9A42-B4B4-CF56438C0F37}" type="presOf" srcId="{FDCDF06C-79C5-B543-B354-ECE32E49C788}" destId="{AF373535-BFA7-4249-8EF9-B6F43C362179}" srcOrd="0" destOrd="0" presId="urn:microsoft.com/office/officeart/2005/8/layout/hierarchy1"/>
    <dgm:cxn modelId="{6125717F-6BC6-FE4C-9258-4DEEC435431C}" type="presOf" srcId="{C388CC50-D56A-4F03-9AFF-23D916C851BE}" destId="{D515065E-4943-CD4F-A81F-1B0B55F5B209}" srcOrd="0" destOrd="0" presId="urn:microsoft.com/office/officeart/2005/8/layout/hierarchy1"/>
    <dgm:cxn modelId="{C5A1D381-2F98-45FD-B50C-95F7B458F7B3}" srcId="{C388CC50-D56A-4F03-9AFF-23D916C851BE}" destId="{8032CC3F-7041-40B9-A677-654833F8A99A}" srcOrd="0" destOrd="0" parTransId="{12B58C42-D30B-410C-9DD3-26479B79CA95}" sibTransId="{DD7CA74F-9780-43A6-A151-0F4040BDB82C}"/>
    <dgm:cxn modelId="{6F9EDCB0-6E51-D94C-AEC0-DDE15C2EBE99}" type="presOf" srcId="{69E2F071-9EDF-4E00-BA5D-DBA809A6D3CA}" destId="{B7C6FABC-EE1E-D64D-9F96-129D75319F08}" srcOrd="0" destOrd="0" presId="urn:microsoft.com/office/officeart/2005/8/layout/hierarchy1"/>
    <dgm:cxn modelId="{C135DDE8-2753-114A-B479-160423DA2DC3}" srcId="{C388CC50-D56A-4F03-9AFF-23D916C851BE}" destId="{FDCDF06C-79C5-B543-B354-ECE32E49C788}" srcOrd="1" destOrd="0" parTransId="{18478E8C-0E5D-9E46-A6CA-A4FA5ED14D18}" sibTransId="{7A9D4106-FFAF-4B47-9154-1E3C0C859B9C}"/>
    <dgm:cxn modelId="{0C7B95FD-CAD6-8D40-9074-E1259DCE2978}" type="presParOf" srcId="{D515065E-4943-CD4F-A81F-1B0B55F5B209}" destId="{3523B866-0C14-DB44-A42B-E6DE32833B17}" srcOrd="0" destOrd="0" presId="urn:microsoft.com/office/officeart/2005/8/layout/hierarchy1"/>
    <dgm:cxn modelId="{1E4A2C6F-872B-9D42-9A22-7AFD77FB0FEC}" type="presParOf" srcId="{3523B866-0C14-DB44-A42B-E6DE32833B17}" destId="{0AB7CE58-92DD-4E44-BF24-53E2B064D3E2}" srcOrd="0" destOrd="0" presId="urn:microsoft.com/office/officeart/2005/8/layout/hierarchy1"/>
    <dgm:cxn modelId="{0953E830-EDF8-E84A-B0C3-EB99BA46DE74}" type="presParOf" srcId="{0AB7CE58-92DD-4E44-BF24-53E2B064D3E2}" destId="{208D04C1-47AE-ED4F-9685-C3805B75C99F}" srcOrd="0" destOrd="0" presId="urn:microsoft.com/office/officeart/2005/8/layout/hierarchy1"/>
    <dgm:cxn modelId="{159044C7-ACEC-A74F-964B-48CF5B346455}" type="presParOf" srcId="{0AB7CE58-92DD-4E44-BF24-53E2B064D3E2}" destId="{EEDE4C4A-3826-3147-9F56-EBC6A2D04CDD}" srcOrd="1" destOrd="0" presId="urn:microsoft.com/office/officeart/2005/8/layout/hierarchy1"/>
    <dgm:cxn modelId="{F1C3BAF8-AEF4-8C46-9E39-0CEF98888D66}" type="presParOf" srcId="{3523B866-0C14-DB44-A42B-E6DE32833B17}" destId="{26C299D7-D48C-B447-88F6-433C497430C1}" srcOrd="1" destOrd="0" presId="urn:microsoft.com/office/officeart/2005/8/layout/hierarchy1"/>
    <dgm:cxn modelId="{9CB53B36-1875-7945-B079-B237011FE046}" type="presParOf" srcId="{D515065E-4943-CD4F-A81F-1B0B55F5B209}" destId="{6D98FAD5-40C3-5646-9061-C1CC3C2C06FB}" srcOrd="1" destOrd="0" presId="urn:microsoft.com/office/officeart/2005/8/layout/hierarchy1"/>
    <dgm:cxn modelId="{C6957E9D-99B9-BC4E-9535-5D30BEF0AEEB}" type="presParOf" srcId="{6D98FAD5-40C3-5646-9061-C1CC3C2C06FB}" destId="{C6E2B164-DE35-624F-81C1-A93C8BAA9AC8}" srcOrd="0" destOrd="0" presId="urn:microsoft.com/office/officeart/2005/8/layout/hierarchy1"/>
    <dgm:cxn modelId="{0C129B2B-2965-9049-850A-C77491348522}" type="presParOf" srcId="{C6E2B164-DE35-624F-81C1-A93C8BAA9AC8}" destId="{90FE48EB-FBE8-C044-B84E-4DAE02DC6A26}" srcOrd="0" destOrd="0" presId="urn:microsoft.com/office/officeart/2005/8/layout/hierarchy1"/>
    <dgm:cxn modelId="{70B12D31-0F56-8741-93B6-58A4BBE13F36}" type="presParOf" srcId="{C6E2B164-DE35-624F-81C1-A93C8BAA9AC8}" destId="{AF373535-BFA7-4249-8EF9-B6F43C362179}" srcOrd="1" destOrd="0" presId="urn:microsoft.com/office/officeart/2005/8/layout/hierarchy1"/>
    <dgm:cxn modelId="{36470DE8-1198-BD42-95B7-69EB39FED31F}" type="presParOf" srcId="{6D98FAD5-40C3-5646-9061-C1CC3C2C06FB}" destId="{9CA24CAC-A417-0D4B-BDF4-18A75BC163A7}" srcOrd="1" destOrd="0" presId="urn:microsoft.com/office/officeart/2005/8/layout/hierarchy1"/>
    <dgm:cxn modelId="{0696B618-7D4C-7642-BB13-A13B8BB99B2E}" type="presParOf" srcId="{D515065E-4943-CD4F-A81F-1B0B55F5B209}" destId="{4475D007-7736-4C4A-8EE4-588C341D6F4C}" srcOrd="2" destOrd="0" presId="urn:microsoft.com/office/officeart/2005/8/layout/hierarchy1"/>
    <dgm:cxn modelId="{5C682A8A-0454-0848-AD2A-63E6D8614245}" type="presParOf" srcId="{4475D007-7736-4C4A-8EE4-588C341D6F4C}" destId="{F79FBDD2-58A1-5646-8126-7729468FC4BE}" srcOrd="0" destOrd="0" presId="urn:microsoft.com/office/officeart/2005/8/layout/hierarchy1"/>
    <dgm:cxn modelId="{5CD5FDDB-BD60-0549-9BDA-6DF89736A138}" type="presParOf" srcId="{F79FBDD2-58A1-5646-8126-7729468FC4BE}" destId="{AF16D589-69F6-974D-8E0E-D067344881BC}" srcOrd="0" destOrd="0" presId="urn:microsoft.com/office/officeart/2005/8/layout/hierarchy1"/>
    <dgm:cxn modelId="{C0DE5EF4-3477-654C-A588-80D9CCC98903}" type="presParOf" srcId="{F79FBDD2-58A1-5646-8126-7729468FC4BE}" destId="{B7C6FABC-EE1E-D64D-9F96-129D75319F08}" srcOrd="1" destOrd="0" presId="urn:microsoft.com/office/officeart/2005/8/layout/hierarchy1"/>
    <dgm:cxn modelId="{85BD89F6-E969-9E43-9984-44014702BC45}" type="presParOf" srcId="{4475D007-7736-4C4A-8EE4-588C341D6F4C}" destId="{C0E451F2-64FD-9F41-8527-8F2E5662BD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BB6DDC-AC29-3F40-89F0-6908883E34CC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749A30A-530F-DA49-AE78-62A6E06DDF90}">
      <dgm:prSet phldrT="[Text]"/>
      <dgm:spPr/>
      <dgm:t>
        <a:bodyPr/>
        <a:lstStyle/>
        <a:p>
          <a:r>
            <a:rPr lang="en-GB" dirty="0"/>
            <a:t>Other stakeholders</a:t>
          </a:r>
        </a:p>
      </dgm:t>
    </dgm:pt>
    <dgm:pt modelId="{C0AD2295-BE98-E243-A1D3-5E0E121B7831}" type="parTrans" cxnId="{B4D0D15B-4E69-2D4E-9306-C3DE929D6768}">
      <dgm:prSet/>
      <dgm:spPr/>
      <dgm:t>
        <a:bodyPr/>
        <a:lstStyle/>
        <a:p>
          <a:endParaRPr lang="en-GB"/>
        </a:p>
      </dgm:t>
    </dgm:pt>
    <dgm:pt modelId="{F2A45615-0280-2E46-B437-551538B5F1DD}" type="sibTrans" cxnId="{B4D0D15B-4E69-2D4E-9306-C3DE929D6768}">
      <dgm:prSet/>
      <dgm:spPr/>
      <dgm:t>
        <a:bodyPr/>
        <a:lstStyle/>
        <a:p>
          <a:endParaRPr lang="en-GB"/>
        </a:p>
      </dgm:t>
    </dgm:pt>
    <dgm:pt modelId="{2CFB56C9-DD12-D343-A3A7-04B04F099342}">
      <dgm:prSet phldrT="[Text]"/>
      <dgm:spPr/>
      <dgm:t>
        <a:bodyPr/>
        <a:lstStyle/>
        <a:p>
          <a:r>
            <a:rPr lang="en-GB" dirty="0"/>
            <a:t>Co-workers’ frustration or unhelpful comments</a:t>
          </a:r>
        </a:p>
      </dgm:t>
    </dgm:pt>
    <dgm:pt modelId="{B7EF83D9-4477-1841-9D5F-1532FA593E3A}" type="parTrans" cxnId="{D95D7728-83C6-E44C-A624-BE85B23D75F5}">
      <dgm:prSet/>
      <dgm:spPr/>
      <dgm:t>
        <a:bodyPr/>
        <a:lstStyle/>
        <a:p>
          <a:endParaRPr lang="en-GB"/>
        </a:p>
      </dgm:t>
    </dgm:pt>
    <dgm:pt modelId="{FA2A28D4-BF04-3640-A0FC-CFB8791E4C7D}" type="sibTrans" cxnId="{D95D7728-83C6-E44C-A624-BE85B23D75F5}">
      <dgm:prSet/>
      <dgm:spPr/>
      <dgm:t>
        <a:bodyPr/>
        <a:lstStyle/>
        <a:p>
          <a:endParaRPr lang="en-GB"/>
        </a:p>
      </dgm:t>
    </dgm:pt>
    <dgm:pt modelId="{AF58438A-8985-F049-B176-EBA6A0CA83AC}">
      <dgm:prSet phldrT="[Text]"/>
      <dgm:spPr/>
      <dgm:t>
        <a:bodyPr/>
        <a:lstStyle/>
        <a:p>
          <a:r>
            <a:rPr lang="en-GB" dirty="0"/>
            <a:t>Environment</a:t>
          </a:r>
        </a:p>
      </dgm:t>
    </dgm:pt>
    <dgm:pt modelId="{63934426-B212-E645-B770-5B70ECEFB9B3}" type="parTrans" cxnId="{7C2FA4DB-20A5-714B-B843-56E0A0D81087}">
      <dgm:prSet/>
      <dgm:spPr/>
      <dgm:t>
        <a:bodyPr/>
        <a:lstStyle/>
        <a:p>
          <a:endParaRPr lang="en-GB"/>
        </a:p>
      </dgm:t>
    </dgm:pt>
    <dgm:pt modelId="{3D25CEC7-2189-5049-AF31-AEB48428DDB0}" type="sibTrans" cxnId="{7C2FA4DB-20A5-714B-B843-56E0A0D81087}">
      <dgm:prSet/>
      <dgm:spPr/>
      <dgm:t>
        <a:bodyPr/>
        <a:lstStyle/>
        <a:p>
          <a:endParaRPr lang="en-GB"/>
        </a:p>
      </dgm:t>
    </dgm:pt>
    <dgm:pt modelId="{BFA55E02-853E-5F4A-B04E-1C31E51E7166}">
      <dgm:prSet phldrT="[Text]"/>
      <dgm:spPr/>
      <dgm:t>
        <a:bodyPr/>
        <a:lstStyle/>
        <a:p>
          <a:r>
            <a:rPr lang="en-GB" dirty="0"/>
            <a:t>Organisational changes during stroke survivor’s absence</a:t>
          </a:r>
        </a:p>
      </dgm:t>
    </dgm:pt>
    <dgm:pt modelId="{8A47B51C-143C-1040-821A-B3EE3C1217D7}" type="parTrans" cxnId="{919C43FC-639B-EC42-9865-51A712A01C65}">
      <dgm:prSet/>
      <dgm:spPr/>
      <dgm:t>
        <a:bodyPr/>
        <a:lstStyle/>
        <a:p>
          <a:endParaRPr lang="en-GB"/>
        </a:p>
      </dgm:t>
    </dgm:pt>
    <dgm:pt modelId="{4E9A0412-7095-5B45-8655-911D107FFD6F}" type="sibTrans" cxnId="{919C43FC-639B-EC42-9865-51A712A01C65}">
      <dgm:prSet/>
      <dgm:spPr/>
      <dgm:t>
        <a:bodyPr/>
        <a:lstStyle/>
        <a:p>
          <a:endParaRPr lang="en-GB"/>
        </a:p>
      </dgm:t>
    </dgm:pt>
    <dgm:pt modelId="{28C5DEC7-AC02-E747-B72D-9C5AACC4E1B0}">
      <dgm:prSet phldrT="[Text]"/>
      <dgm:spPr/>
      <dgm:t>
        <a:bodyPr/>
        <a:lstStyle/>
        <a:p>
          <a:r>
            <a:rPr lang="en-GB" dirty="0"/>
            <a:t>Employers</a:t>
          </a:r>
        </a:p>
      </dgm:t>
    </dgm:pt>
    <dgm:pt modelId="{23A6025D-27B2-224F-884E-07012161F051}" type="sibTrans" cxnId="{DED962A0-BBAB-9146-AA64-87F4EED0DD3F}">
      <dgm:prSet/>
      <dgm:spPr/>
      <dgm:t>
        <a:bodyPr/>
        <a:lstStyle/>
        <a:p>
          <a:endParaRPr lang="en-GB"/>
        </a:p>
      </dgm:t>
    </dgm:pt>
    <dgm:pt modelId="{C063276B-ACFF-0540-99D1-A7744BE6256D}" type="parTrans" cxnId="{DED962A0-BBAB-9146-AA64-87F4EED0DD3F}">
      <dgm:prSet/>
      <dgm:spPr/>
      <dgm:t>
        <a:bodyPr/>
        <a:lstStyle/>
        <a:p>
          <a:endParaRPr lang="en-GB"/>
        </a:p>
      </dgm:t>
    </dgm:pt>
    <dgm:pt modelId="{BA2C3760-2357-2A4D-8C83-43A51615C9E0}">
      <dgm:prSet phldrT="[Text]"/>
      <dgm:spPr/>
      <dgm:t>
        <a:bodyPr/>
        <a:lstStyle/>
        <a:p>
          <a:r>
            <a:rPr lang="en-GB" dirty="0"/>
            <a:t>Under/over-estimated stroke survivor’s abilities</a:t>
          </a:r>
        </a:p>
      </dgm:t>
    </dgm:pt>
    <dgm:pt modelId="{FE239E94-3C93-8349-A767-339E558E8A0C}" type="sibTrans" cxnId="{A68C6267-8253-954D-B7B8-990EEAA53C0E}">
      <dgm:prSet/>
      <dgm:spPr/>
      <dgm:t>
        <a:bodyPr/>
        <a:lstStyle/>
        <a:p>
          <a:endParaRPr lang="en-GB"/>
        </a:p>
      </dgm:t>
    </dgm:pt>
    <dgm:pt modelId="{F7312B39-25DB-F743-A46B-16D758636697}" type="parTrans" cxnId="{A68C6267-8253-954D-B7B8-990EEAA53C0E}">
      <dgm:prSet/>
      <dgm:spPr/>
      <dgm:t>
        <a:bodyPr/>
        <a:lstStyle/>
        <a:p>
          <a:endParaRPr lang="en-GB"/>
        </a:p>
      </dgm:t>
    </dgm:pt>
    <dgm:pt modelId="{65635842-9A43-6E43-92B9-7FA472CAB87B}">
      <dgm:prSet phldrT="[Text]"/>
      <dgm:spPr/>
      <dgm:t>
        <a:bodyPr/>
        <a:lstStyle/>
        <a:p>
          <a:r>
            <a:rPr lang="en-GB" dirty="0"/>
            <a:t>Hesitated over accommodations</a:t>
          </a:r>
        </a:p>
      </dgm:t>
    </dgm:pt>
    <dgm:pt modelId="{0573B866-2D2F-2E4C-8BE4-5A285456F0DD}" type="sibTrans" cxnId="{43677523-D37B-8A41-B6CA-56E0EDF5C043}">
      <dgm:prSet/>
      <dgm:spPr/>
      <dgm:t>
        <a:bodyPr/>
        <a:lstStyle/>
        <a:p>
          <a:endParaRPr lang="en-GB"/>
        </a:p>
      </dgm:t>
    </dgm:pt>
    <dgm:pt modelId="{456745DC-20E7-6B47-AB5B-932BE987DF08}" type="parTrans" cxnId="{43677523-D37B-8A41-B6CA-56E0EDF5C043}">
      <dgm:prSet/>
      <dgm:spPr/>
      <dgm:t>
        <a:bodyPr/>
        <a:lstStyle/>
        <a:p>
          <a:endParaRPr lang="en-GB"/>
        </a:p>
      </dgm:t>
    </dgm:pt>
    <dgm:pt modelId="{66ED4F10-02C4-3248-92E9-F37ABB59FF52}">
      <dgm:prSet phldrT="[Text]"/>
      <dgm:spPr/>
      <dgm:t>
        <a:bodyPr/>
        <a:lstStyle/>
        <a:p>
          <a:r>
            <a:rPr lang="en-GB" dirty="0"/>
            <a:t>Inadequate support for emotional lability</a:t>
          </a:r>
        </a:p>
      </dgm:t>
    </dgm:pt>
    <dgm:pt modelId="{8AC04BFC-8357-E248-8E76-56CD9BE08D65}" type="sibTrans" cxnId="{DC624A84-90ED-8641-8303-0D58C57B4D28}">
      <dgm:prSet/>
      <dgm:spPr/>
      <dgm:t>
        <a:bodyPr/>
        <a:lstStyle/>
        <a:p>
          <a:endParaRPr lang="en-GB"/>
        </a:p>
      </dgm:t>
    </dgm:pt>
    <dgm:pt modelId="{AE26C84F-2DC1-1E45-86FD-42B2C80156C6}" type="parTrans" cxnId="{DC624A84-90ED-8641-8303-0D58C57B4D28}">
      <dgm:prSet/>
      <dgm:spPr/>
      <dgm:t>
        <a:bodyPr/>
        <a:lstStyle/>
        <a:p>
          <a:endParaRPr lang="en-GB"/>
        </a:p>
      </dgm:t>
    </dgm:pt>
    <dgm:pt modelId="{92910191-8820-534F-BDB8-B500056B962F}">
      <dgm:prSet phldrT="[Text]"/>
      <dgm:spPr/>
      <dgm:t>
        <a:bodyPr/>
        <a:lstStyle/>
        <a:p>
          <a:r>
            <a:rPr lang="en-GB" dirty="0"/>
            <a:t>Unable to carry out difficult conversations</a:t>
          </a:r>
        </a:p>
      </dgm:t>
    </dgm:pt>
    <dgm:pt modelId="{193A5951-B5E1-2B40-8FA8-853B4BB71713}" type="sibTrans" cxnId="{919C8893-E54B-3D48-984B-EC1B653E290E}">
      <dgm:prSet/>
      <dgm:spPr/>
      <dgm:t>
        <a:bodyPr/>
        <a:lstStyle/>
        <a:p>
          <a:endParaRPr lang="en-GB"/>
        </a:p>
      </dgm:t>
    </dgm:pt>
    <dgm:pt modelId="{9B6BCE3E-6191-BA4F-87CD-2C3AF790DFD7}" type="parTrans" cxnId="{919C8893-E54B-3D48-984B-EC1B653E290E}">
      <dgm:prSet/>
      <dgm:spPr/>
      <dgm:t>
        <a:bodyPr/>
        <a:lstStyle/>
        <a:p>
          <a:endParaRPr lang="en-GB"/>
        </a:p>
      </dgm:t>
    </dgm:pt>
    <dgm:pt modelId="{BE8A407D-89A6-4342-9548-395DBE0FF953}">
      <dgm:prSet phldrT="[Text]"/>
      <dgm:spPr/>
      <dgm:t>
        <a:bodyPr/>
        <a:lstStyle/>
        <a:p>
          <a:r>
            <a:rPr lang="en-GB" dirty="0"/>
            <a:t>Did not keep stroke survivor informed about plans</a:t>
          </a:r>
        </a:p>
      </dgm:t>
    </dgm:pt>
    <dgm:pt modelId="{E724CA45-0E98-4144-AA93-05E0557DD106}" type="sibTrans" cxnId="{326E98CD-6070-4644-8A69-EDE5713B5101}">
      <dgm:prSet/>
      <dgm:spPr/>
      <dgm:t>
        <a:bodyPr/>
        <a:lstStyle/>
        <a:p>
          <a:endParaRPr lang="en-GB"/>
        </a:p>
      </dgm:t>
    </dgm:pt>
    <dgm:pt modelId="{AFE11E36-0BBC-B44B-94C4-5C25BE2FF506}" type="parTrans" cxnId="{326E98CD-6070-4644-8A69-EDE5713B5101}">
      <dgm:prSet/>
      <dgm:spPr/>
      <dgm:t>
        <a:bodyPr/>
        <a:lstStyle/>
        <a:p>
          <a:endParaRPr lang="en-GB"/>
        </a:p>
      </dgm:t>
    </dgm:pt>
    <dgm:pt modelId="{CF1EEE21-B82A-9642-A4E3-F14C0CD53AA7}">
      <dgm:prSet phldrT="[Text]"/>
      <dgm:spPr/>
      <dgm:t>
        <a:bodyPr/>
        <a:lstStyle/>
        <a:p>
          <a:r>
            <a:rPr lang="en-GB" dirty="0"/>
            <a:t> Stroke survivor did not disclose limitations</a:t>
          </a:r>
        </a:p>
      </dgm:t>
    </dgm:pt>
    <dgm:pt modelId="{28FB48BB-88A8-3D43-AD29-F596162DE9B4}" type="parTrans" cxnId="{B9BBB353-798C-9D4D-B8B2-A3A355A9C873}">
      <dgm:prSet/>
      <dgm:spPr/>
      <dgm:t>
        <a:bodyPr/>
        <a:lstStyle/>
        <a:p>
          <a:endParaRPr lang="en-GB"/>
        </a:p>
      </dgm:t>
    </dgm:pt>
    <dgm:pt modelId="{680A7B1F-990F-6940-93E8-8438D6CDB029}" type="sibTrans" cxnId="{B9BBB353-798C-9D4D-B8B2-A3A355A9C873}">
      <dgm:prSet/>
      <dgm:spPr/>
      <dgm:t>
        <a:bodyPr/>
        <a:lstStyle/>
        <a:p>
          <a:endParaRPr lang="en-GB"/>
        </a:p>
      </dgm:t>
    </dgm:pt>
    <dgm:pt modelId="{B02A998E-B045-7842-80A3-743A37062396}">
      <dgm:prSet phldrT="[Text]"/>
      <dgm:spPr/>
      <dgm:t>
        <a:bodyPr/>
        <a:lstStyle/>
        <a:p>
          <a:r>
            <a:rPr lang="en-GB" dirty="0"/>
            <a:t>Stroke survivor rushed to return to work</a:t>
          </a:r>
        </a:p>
      </dgm:t>
    </dgm:pt>
    <dgm:pt modelId="{54096BF1-4A8E-0543-A783-DADB82A8E1A6}" type="parTrans" cxnId="{E70402DB-5BCD-6D4F-A91F-E480E9FBA4D3}">
      <dgm:prSet/>
      <dgm:spPr/>
      <dgm:t>
        <a:bodyPr/>
        <a:lstStyle/>
        <a:p>
          <a:endParaRPr lang="en-GB"/>
        </a:p>
      </dgm:t>
    </dgm:pt>
    <dgm:pt modelId="{7E4EFAEE-91FD-F54D-899D-6396ED270CBD}" type="sibTrans" cxnId="{E70402DB-5BCD-6D4F-A91F-E480E9FBA4D3}">
      <dgm:prSet/>
      <dgm:spPr/>
      <dgm:t>
        <a:bodyPr/>
        <a:lstStyle/>
        <a:p>
          <a:endParaRPr lang="en-GB"/>
        </a:p>
      </dgm:t>
    </dgm:pt>
    <dgm:pt modelId="{269D62A8-BF61-AA4B-BDEA-CA191D9C4364}">
      <dgm:prSet phldrT="[Text]"/>
      <dgm:spPr/>
      <dgm:t>
        <a:bodyPr/>
        <a:lstStyle/>
        <a:p>
          <a:r>
            <a:rPr lang="en-GB" dirty="0"/>
            <a:t>Stroke survivor did not engage with employer</a:t>
          </a:r>
        </a:p>
      </dgm:t>
    </dgm:pt>
    <dgm:pt modelId="{3A1A349C-BDFB-8E49-A4E0-A547F70978B7}" type="parTrans" cxnId="{1E8ACBE6-CF27-A34D-ACE2-48C022D0DD42}">
      <dgm:prSet/>
      <dgm:spPr/>
      <dgm:t>
        <a:bodyPr/>
        <a:lstStyle/>
        <a:p>
          <a:endParaRPr lang="en-GB"/>
        </a:p>
      </dgm:t>
    </dgm:pt>
    <dgm:pt modelId="{CC0FCB48-9A8E-6844-B2F7-639F3824525A}" type="sibTrans" cxnId="{1E8ACBE6-CF27-A34D-ACE2-48C022D0DD42}">
      <dgm:prSet/>
      <dgm:spPr/>
      <dgm:t>
        <a:bodyPr/>
        <a:lstStyle/>
        <a:p>
          <a:endParaRPr lang="en-GB"/>
        </a:p>
      </dgm:t>
    </dgm:pt>
    <dgm:pt modelId="{1F81F7F6-4DF8-0745-A017-4F5AFA0EBEE8}">
      <dgm:prSet phldrT="[Text]"/>
      <dgm:spPr/>
      <dgm:t>
        <a:bodyPr/>
        <a:lstStyle/>
        <a:p>
          <a:r>
            <a:rPr lang="en-GB" dirty="0"/>
            <a:t>COVID-19: Online meetings, short staffing</a:t>
          </a:r>
        </a:p>
      </dgm:t>
    </dgm:pt>
    <dgm:pt modelId="{ECE77320-C4C2-384B-A054-37E4991F2EF6}" type="parTrans" cxnId="{0DDBC871-666E-584A-A058-67B07941D466}">
      <dgm:prSet/>
      <dgm:spPr/>
      <dgm:t>
        <a:bodyPr/>
        <a:lstStyle/>
        <a:p>
          <a:endParaRPr lang="en-GB"/>
        </a:p>
      </dgm:t>
    </dgm:pt>
    <dgm:pt modelId="{216A7744-EA1A-8E4A-B7F3-812EFFDFFDC2}" type="sibTrans" cxnId="{0DDBC871-666E-584A-A058-67B07941D466}">
      <dgm:prSet/>
      <dgm:spPr/>
      <dgm:t>
        <a:bodyPr/>
        <a:lstStyle/>
        <a:p>
          <a:endParaRPr lang="en-GB"/>
        </a:p>
      </dgm:t>
    </dgm:pt>
    <dgm:pt modelId="{ED41572A-8682-C041-94E5-1D3974A8A47B}" type="pres">
      <dgm:prSet presAssocID="{2ABB6DDC-AC29-3F40-89F0-6908883E34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4634A6-13C9-7A43-997A-78F33B61B4D0}" type="pres">
      <dgm:prSet presAssocID="{28C5DEC7-AC02-E747-B72D-9C5AACC4E1B0}" presName="root" presStyleCnt="0"/>
      <dgm:spPr/>
    </dgm:pt>
    <dgm:pt modelId="{C02E796D-1DE8-F34A-8A64-9C9380071839}" type="pres">
      <dgm:prSet presAssocID="{28C5DEC7-AC02-E747-B72D-9C5AACC4E1B0}" presName="rootComposite" presStyleCnt="0"/>
      <dgm:spPr/>
    </dgm:pt>
    <dgm:pt modelId="{C170BB78-143D-4F4A-B4B6-FF989210B226}" type="pres">
      <dgm:prSet presAssocID="{28C5DEC7-AC02-E747-B72D-9C5AACC4E1B0}" presName="rootText" presStyleLbl="node1" presStyleIdx="0" presStyleCnt="3"/>
      <dgm:spPr/>
    </dgm:pt>
    <dgm:pt modelId="{97366EEE-17F2-4441-8A4F-BFD509BF692C}" type="pres">
      <dgm:prSet presAssocID="{28C5DEC7-AC02-E747-B72D-9C5AACC4E1B0}" presName="rootConnector" presStyleLbl="node1" presStyleIdx="0" presStyleCnt="3"/>
      <dgm:spPr/>
    </dgm:pt>
    <dgm:pt modelId="{E5871C1C-D0A1-8D4E-8E72-C93BD1A54B22}" type="pres">
      <dgm:prSet presAssocID="{28C5DEC7-AC02-E747-B72D-9C5AACC4E1B0}" presName="childShape" presStyleCnt="0"/>
      <dgm:spPr/>
    </dgm:pt>
    <dgm:pt modelId="{69B69967-8B70-E840-BEAB-9793DC62FA6D}" type="pres">
      <dgm:prSet presAssocID="{F7312B39-25DB-F743-A46B-16D758636697}" presName="Name13" presStyleLbl="parChTrans1D2" presStyleIdx="0" presStyleCnt="11"/>
      <dgm:spPr/>
    </dgm:pt>
    <dgm:pt modelId="{E7777CA4-E7E3-5D46-AA7C-9875BCFE4BC0}" type="pres">
      <dgm:prSet presAssocID="{BA2C3760-2357-2A4D-8C83-43A51615C9E0}" presName="childText" presStyleLbl="bgAcc1" presStyleIdx="0" presStyleCnt="11">
        <dgm:presLayoutVars>
          <dgm:bulletEnabled val="1"/>
        </dgm:presLayoutVars>
      </dgm:prSet>
      <dgm:spPr/>
    </dgm:pt>
    <dgm:pt modelId="{24C7CE27-3030-EA4B-9002-B40687265D70}" type="pres">
      <dgm:prSet presAssocID="{456745DC-20E7-6B47-AB5B-932BE987DF08}" presName="Name13" presStyleLbl="parChTrans1D2" presStyleIdx="1" presStyleCnt="11"/>
      <dgm:spPr/>
    </dgm:pt>
    <dgm:pt modelId="{9E8AACF8-C03F-D944-8F85-7EEA920E8BB1}" type="pres">
      <dgm:prSet presAssocID="{65635842-9A43-6E43-92B9-7FA472CAB87B}" presName="childText" presStyleLbl="bgAcc1" presStyleIdx="1" presStyleCnt="11">
        <dgm:presLayoutVars>
          <dgm:bulletEnabled val="1"/>
        </dgm:presLayoutVars>
      </dgm:prSet>
      <dgm:spPr/>
    </dgm:pt>
    <dgm:pt modelId="{566DF376-DDD1-A94B-90C0-360BDCF73F2A}" type="pres">
      <dgm:prSet presAssocID="{AE26C84F-2DC1-1E45-86FD-42B2C80156C6}" presName="Name13" presStyleLbl="parChTrans1D2" presStyleIdx="2" presStyleCnt="11"/>
      <dgm:spPr/>
    </dgm:pt>
    <dgm:pt modelId="{2114A5F9-E328-4A49-AAB6-38CBFABB4455}" type="pres">
      <dgm:prSet presAssocID="{66ED4F10-02C4-3248-92E9-F37ABB59FF52}" presName="childText" presStyleLbl="bgAcc1" presStyleIdx="2" presStyleCnt="11">
        <dgm:presLayoutVars>
          <dgm:bulletEnabled val="1"/>
        </dgm:presLayoutVars>
      </dgm:prSet>
      <dgm:spPr/>
    </dgm:pt>
    <dgm:pt modelId="{A36A35BD-1FEC-AF40-9C50-F33AE18663D4}" type="pres">
      <dgm:prSet presAssocID="{9B6BCE3E-6191-BA4F-87CD-2C3AF790DFD7}" presName="Name13" presStyleLbl="parChTrans1D2" presStyleIdx="3" presStyleCnt="11"/>
      <dgm:spPr/>
    </dgm:pt>
    <dgm:pt modelId="{21F88F93-A46B-0C4D-A0C0-95A7CBCFFE8B}" type="pres">
      <dgm:prSet presAssocID="{92910191-8820-534F-BDB8-B500056B962F}" presName="childText" presStyleLbl="bgAcc1" presStyleIdx="3" presStyleCnt="11">
        <dgm:presLayoutVars>
          <dgm:bulletEnabled val="1"/>
        </dgm:presLayoutVars>
      </dgm:prSet>
      <dgm:spPr/>
    </dgm:pt>
    <dgm:pt modelId="{768C36A5-7401-8D48-8E7D-4343B91667B6}" type="pres">
      <dgm:prSet presAssocID="{AFE11E36-0BBC-B44B-94C4-5C25BE2FF506}" presName="Name13" presStyleLbl="parChTrans1D2" presStyleIdx="4" presStyleCnt="11"/>
      <dgm:spPr/>
    </dgm:pt>
    <dgm:pt modelId="{21215B2B-18DA-394A-900D-E1594C2F2F8E}" type="pres">
      <dgm:prSet presAssocID="{BE8A407D-89A6-4342-9548-395DBE0FF953}" presName="childText" presStyleLbl="bgAcc1" presStyleIdx="4" presStyleCnt="11">
        <dgm:presLayoutVars>
          <dgm:bulletEnabled val="1"/>
        </dgm:presLayoutVars>
      </dgm:prSet>
      <dgm:spPr/>
    </dgm:pt>
    <dgm:pt modelId="{FFA6147D-C5A0-C14D-AA9A-DD4905E4C178}" type="pres">
      <dgm:prSet presAssocID="{5749A30A-530F-DA49-AE78-62A6E06DDF90}" presName="root" presStyleCnt="0"/>
      <dgm:spPr/>
    </dgm:pt>
    <dgm:pt modelId="{B61E19F3-E2A7-394B-A918-84B7CB75F860}" type="pres">
      <dgm:prSet presAssocID="{5749A30A-530F-DA49-AE78-62A6E06DDF90}" presName="rootComposite" presStyleCnt="0"/>
      <dgm:spPr/>
    </dgm:pt>
    <dgm:pt modelId="{15F14922-EE36-714A-9269-9486B2328FDE}" type="pres">
      <dgm:prSet presAssocID="{5749A30A-530F-DA49-AE78-62A6E06DDF90}" presName="rootText" presStyleLbl="node1" presStyleIdx="1" presStyleCnt="3"/>
      <dgm:spPr/>
    </dgm:pt>
    <dgm:pt modelId="{9C257A7C-DF56-8443-9E6F-6FC323059B27}" type="pres">
      <dgm:prSet presAssocID="{5749A30A-530F-DA49-AE78-62A6E06DDF90}" presName="rootConnector" presStyleLbl="node1" presStyleIdx="1" presStyleCnt="3"/>
      <dgm:spPr/>
    </dgm:pt>
    <dgm:pt modelId="{F7016956-E379-0A42-A76D-5B0CC6002FAF}" type="pres">
      <dgm:prSet presAssocID="{5749A30A-530F-DA49-AE78-62A6E06DDF90}" presName="childShape" presStyleCnt="0"/>
      <dgm:spPr/>
    </dgm:pt>
    <dgm:pt modelId="{E5FF7490-CBE0-0C45-B827-5ECD193026C4}" type="pres">
      <dgm:prSet presAssocID="{B7EF83D9-4477-1841-9D5F-1532FA593E3A}" presName="Name13" presStyleLbl="parChTrans1D2" presStyleIdx="5" presStyleCnt="11"/>
      <dgm:spPr/>
    </dgm:pt>
    <dgm:pt modelId="{EFC08DF1-7AE0-3048-B4D3-6528ECAC975E}" type="pres">
      <dgm:prSet presAssocID="{2CFB56C9-DD12-D343-A3A7-04B04F099342}" presName="childText" presStyleLbl="bgAcc1" presStyleIdx="5" presStyleCnt="11">
        <dgm:presLayoutVars>
          <dgm:bulletEnabled val="1"/>
        </dgm:presLayoutVars>
      </dgm:prSet>
      <dgm:spPr/>
    </dgm:pt>
    <dgm:pt modelId="{2972CA2D-C8C0-3043-B2DB-0CB89AEFBEDA}" type="pres">
      <dgm:prSet presAssocID="{28FB48BB-88A8-3D43-AD29-F596162DE9B4}" presName="Name13" presStyleLbl="parChTrans1D2" presStyleIdx="6" presStyleCnt="11"/>
      <dgm:spPr/>
    </dgm:pt>
    <dgm:pt modelId="{051A15E8-9926-244E-A7DA-5CE5D8DD7AA6}" type="pres">
      <dgm:prSet presAssocID="{CF1EEE21-B82A-9642-A4E3-F14C0CD53AA7}" presName="childText" presStyleLbl="bgAcc1" presStyleIdx="6" presStyleCnt="11">
        <dgm:presLayoutVars>
          <dgm:bulletEnabled val="1"/>
        </dgm:presLayoutVars>
      </dgm:prSet>
      <dgm:spPr/>
    </dgm:pt>
    <dgm:pt modelId="{5AA11E0E-F689-414A-BD7C-A681E198E1CF}" type="pres">
      <dgm:prSet presAssocID="{54096BF1-4A8E-0543-A783-DADB82A8E1A6}" presName="Name13" presStyleLbl="parChTrans1D2" presStyleIdx="7" presStyleCnt="11"/>
      <dgm:spPr/>
    </dgm:pt>
    <dgm:pt modelId="{47F34AB1-3A35-F345-A068-333D6E6AE62D}" type="pres">
      <dgm:prSet presAssocID="{B02A998E-B045-7842-80A3-743A37062396}" presName="childText" presStyleLbl="bgAcc1" presStyleIdx="7" presStyleCnt="11">
        <dgm:presLayoutVars>
          <dgm:bulletEnabled val="1"/>
        </dgm:presLayoutVars>
      </dgm:prSet>
      <dgm:spPr/>
    </dgm:pt>
    <dgm:pt modelId="{F95C44FA-630C-4740-AA21-D13A7B9D8A86}" type="pres">
      <dgm:prSet presAssocID="{3A1A349C-BDFB-8E49-A4E0-A547F70978B7}" presName="Name13" presStyleLbl="parChTrans1D2" presStyleIdx="8" presStyleCnt="11"/>
      <dgm:spPr/>
    </dgm:pt>
    <dgm:pt modelId="{76699D37-DEC3-5943-BA2E-2ECC560944CD}" type="pres">
      <dgm:prSet presAssocID="{269D62A8-BF61-AA4B-BDEA-CA191D9C4364}" presName="childText" presStyleLbl="bgAcc1" presStyleIdx="8" presStyleCnt="11">
        <dgm:presLayoutVars>
          <dgm:bulletEnabled val="1"/>
        </dgm:presLayoutVars>
      </dgm:prSet>
      <dgm:spPr/>
    </dgm:pt>
    <dgm:pt modelId="{6A0D0CE8-7498-DA43-BF19-E96EAE449499}" type="pres">
      <dgm:prSet presAssocID="{AF58438A-8985-F049-B176-EBA6A0CA83AC}" presName="root" presStyleCnt="0"/>
      <dgm:spPr/>
    </dgm:pt>
    <dgm:pt modelId="{3AF3C135-60AC-4E49-925E-498F39BDA55D}" type="pres">
      <dgm:prSet presAssocID="{AF58438A-8985-F049-B176-EBA6A0CA83AC}" presName="rootComposite" presStyleCnt="0"/>
      <dgm:spPr/>
    </dgm:pt>
    <dgm:pt modelId="{BF1FE955-03CE-304E-B800-AD6C731ADE68}" type="pres">
      <dgm:prSet presAssocID="{AF58438A-8985-F049-B176-EBA6A0CA83AC}" presName="rootText" presStyleLbl="node1" presStyleIdx="2" presStyleCnt="3"/>
      <dgm:spPr/>
    </dgm:pt>
    <dgm:pt modelId="{1D8346B0-DD55-8F43-9A7E-9E31D6D8CDDA}" type="pres">
      <dgm:prSet presAssocID="{AF58438A-8985-F049-B176-EBA6A0CA83AC}" presName="rootConnector" presStyleLbl="node1" presStyleIdx="2" presStyleCnt="3"/>
      <dgm:spPr/>
    </dgm:pt>
    <dgm:pt modelId="{4A4FC3B7-1C8C-5247-886D-E3C1EC460D4E}" type="pres">
      <dgm:prSet presAssocID="{AF58438A-8985-F049-B176-EBA6A0CA83AC}" presName="childShape" presStyleCnt="0"/>
      <dgm:spPr/>
    </dgm:pt>
    <dgm:pt modelId="{C073B755-E820-8D4D-9577-8C45A84A06EE}" type="pres">
      <dgm:prSet presAssocID="{8A47B51C-143C-1040-821A-B3EE3C1217D7}" presName="Name13" presStyleLbl="parChTrans1D2" presStyleIdx="9" presStyleCnt="11"/>
      <dgm:spPr/>
    </dgm:pt>
    <dgm:pt modelId="{702D27C2-175E-8F4F-AF09-785DAF850617}" type="pres">
      <dgm:prSet presAssocID="{BFA55E02-853E-5F4A-B04E-1C31E51E7166}" presName="childText" presStyleLbl="bgAcc1" presStyleIdx="9" presStyleCnt="11">
        <dgm:presLayoutVars>
          <dgm:bulletEnabled val="1"/>
        </dgm:presLayoutVars>
      </dgm:prSet>
      <dgm:spPr/>
    </dgm:pt>
    <dgm:pt modelId="{BF647EA6-C13F-B34D-90B4-FF17834C6AF7}" type="pres">
      <dgm:prSet presAssocID="{ECE77320-C4C2-384B-A054-37E4991F2EF6}" presName="Name13" presStyleLbl="parChTrans1D2" presStyleIdx="10" presStyleCnt="11"/>
      <dgm:spPr/>
    </dgm:pt>
    <dgm:pt modelId="{3972EFD3-A9C8-7746-9415-571799DCFF32}" type="pres">
      <dgm:prSet presAssocID="{1F81F7F6-4DF8-0745-A017-4F5AFA0EBEE8}" presName="childText" presStyleLbl="bgAcc1" presStyleIdx="10" presStyleCnt="11">
        <dgm:presLayoutVars>
          <dgm:bulletEnabled val="1"/>
        </dgm:presLayoutVars>
      </dgm:prSet>
      <dgm:spPr/>
    </dgm:pt>
  </dgm:ptLst>
  <dgm:cxnLst>
    <dgm:cxn modelId="{E39E0620-D535-3F4D-BFBE-3F670E0964A8}" type="presOf" srcId="{2CFB56C9-DD12-D343-A3A7-04B04F099342}" destId="{EFC08DF1-7AE0-3048-B4D3-6528ECAC975E}" srcOrd="0" destOrd="0" presId="urn:microsoft.com/office/officeart/2005/8/layout/hierarchy3"/>
    <dgm:cxn modelId="{43677523-D37B-8A41-B6CA-56E0EDF5C043}" srcId="{28C5DEC7-AC02-E747-B72D-9C5AACC4E1B0}" destId="{65635842-9A43-6E43-92B9-7FA472CAB87B}" srcOrd="1" destOrd="0" parTransId="{456745DC-20E7-6B47-AB5B-932BE987DF08}" sibTransId="{0573B866-2D2F-2E4C-8BE4-5A285456F0DD}"/>
    <dgm:cxn modelId="{50827327-2E8B-1E4E-B418-69441C2EE5D0}" type="presOf" srcId="{F7312B39-25DB-F743-A46B-16D758636697}" destId="{69B69967-8B70-E840-BEAB-9793DC62FA6D}" srcOrd="0" destOrd="0" presId="urn:microsoft.com/office/officeart/2005/8/layout/hierarchy3"/>
    <dgm:cxn modelId="{D95D7728-83C6-E44C-A624-BE85B23D75F5}" srcId="{5749A30A-530F-DA49-AE78-62A6E06DDF90}" destId="{2CFB56C9-DD12-D343-A3A7-04B04F099342}" srcOrd="0" destOrd="0" parTransId="{B7EF83D9-4477-1841-9D5F-1532FA593E3A}" sibTransId="{FA2A28D4-BF04-3640-A0FC-CFB8791E4C7D}"/>
    <dgm:cxn modelId="{19967D28-B450-654C-839F-3B2200734890}" type="presOf" srcId="{1F81F7F6-4DF8-0745-A017-4F5AFA0EBEE8}" destId="{3972EFD3-A9C8-7746-9415-571799DCFF32}" srcOrd="0" destOrd="0" presId="urn:microsoft.com/office/officeart/2005/8/layout/hierarchy3"/>
    <dgm:cxn modelId="{0CF09633-B039-E94E-B7C3-CA9A068D79FD}" type="presOf" srcId="{AE26C84F-2DC1-1E45-86FD-42B2C80156C6}" destId="{566DF376-DDD1-A94B-90C0-360BDCF73F2A}" srcOrd="0" destOrd="0" presId="urn:microsoft.com/office/officeart/2005/8/layout/hierarchy3"/>
    <dgm:cxn modelId="{7039593F-42CC-FC44-92C1-46181431B688}" type="presOf" srcId="{B7EF83D9-4477-1841-9D5F-1532FA593E3A}" destId="{E5FF7490-CBE0-0C45-B827-5ECD193026C4}" srcOrd="0" destOrd="0" presId="urn:microsoft.com/office/officeart/2005/8/layout/hierarchy3"/>
    <dgm:cxn modelId="{84277D4D-1825-CF44-B95B-8ECF75B1F71F}" type="presOf" srcId="{92910191-8820-534F-BDB8-B500056B962F}" destId="{21F88F93-A46B-0C4D-A0C0-95A7CBCFFE8B}" srcOrd="0" destOrd="0" presId="urn:microsoft.com/office/officeart/2005/8/layout/hierarchy3"/>
    <dgm:cxn modelId="{5CF0F451-4AFB-4144-89C9-0DC3FCE528D7}" type="presOf" srcId="{456745DC-20E7-6B47-AB5B-932BE987DF08}" destId="{24C7CE27-3030-EA4B-9002-B40687265D70}" srcOrd="0" destOrd="0" presId="urn:microsoft.com/office/officeart/2005/8/layout/hierarchy3"/>
    <dgm:cxn modelId="{07352D52-A1AC-444C-9024-C76A3ADDC782}" type="presOf" srcId="{BA2C3760-2357-2A4D-8C83-43A51615C9E0}" destId="{E7777CA4-E7E3-5D46-AA7C-9875BCFE4BC0}" srcOrd="0" destOrd="0" presId="urn:microsoft.com/office/officeart/2005/8/layout/hierarchy3"/>
    <dgm:cxn modelId="{B9BBB353-798C-9D4D-B8B2-A3A355A9C873}" srcId="{5749A30A-530F-DA49-AE78-62A6E06DDF90}" destId="{CF1EEE21-B82A-9642-A4E3-F14C0CD53AA7}" srcOrd="1" destOrd="0" parTransId="{28FB48BB-88A8-3D43-AD29-F596162DE9B4}" sibTransId="{680A7B1F-990F-6940-93E8-8438D6CDB029}"/>
    <dgm:cxn modelId="{CF805356-BC04-2A40-AA5C-EBD248EEC8B9}" type="presOf" srcId="{ECE77320-C4C2-384B-A054-37E4991F2EF6}" destId="{BF647EA6-C13F-B34D-90B4-FF17834C6AF7}" srcOrd="0" destOrd="0" presId="urn:microsoft.com/office/officeart/2005/8/layout/hierarchy3"/>
    <dgm:cxn modelId="{B4D0D15B-4E69-2D4E-9306-C3DE929D6768}" srcId="{2ABB6DDC-AC29-3F40-89F0-6908883E34CC}" destId="{5749A30A-530F-DA49-AE78-62A6E06DDF90}" srcOrd="1" destOrd="0" parTransId="{C0AD2295-BE98-E243-A1D3-5E0E121B7831}" sibTransId="{F2A45615-0280-2E46-B437-551538B5F1DD}"/>
    <dgm:cxn modelId="{A68C6267-8253-954D-B7B8-990EEAA53C0E}" srcId="{28C5DEC7-AC02-E747-B72D-9C5AACC4E1B0}" destId="{BA2C3760-2357-2A4D-8C83-43A51615C9E0}" srcOrd="0" destOrd="0" parTransId="{F7312B39-25DB-F743-A46B-16D758636697}" sibTransId="{FE239E94-3C93-8349-A767-339E558E8A0C}"/>
    <dgm:cxn modelId="{0DDBC871-666E-584A-A058-67B07941D466}" srcId="{AF58438A-8985-F049-B176-EBA6A0CA83AC}" destId="{1F81F7F6-4DF8-0745-A017-4F5AFA0EBEE8}" srcOrd="1" destOrd="0" parTransId="{ECE77320-C4C2-384B-A054-37E4991F2EF6}" sibTransId="{216A7744-EA1A-8E4A-B7F3-812EFFDFFDC2}"/>
    <dgm:cxn modelId="{6BADF875-368C-1645-966F-123D09D16BA4}" type="presOf" srcId="{AFE11E36-0BBC-B44B-94C4-5C25BE2FF506}" destId="{768C36A5-7401-8D48-8E7D-4343B91667B6}" srcOrd="0" destOrd="0" presId="urn:microsoft.com/office/officeart/2005/8/layout/hierarchy3"/>
    <dgm:cxn modelId="{ABA90978-9584-2A4D-9930-FB4047C93AA3}" type="presOf" srcId="{9B6BCE3E-6191-BA4F-87CD-2C3AF790DFD7}" destId="{A36A35BD-1FEC-AF40-9C50-F33AE18663D4}" srcOrd="0" destOrd="0" presId="urn:microsoft.com/office/officeart/2005/8/layout/hierarchy3"/>
    <dgm:cxn modelId="{BA234A78-F77C-C347-AE37-702D296252A0}" type="presOf" srcId="{5749A30A-530F-DA49-AE78-62A6E06DDF90}" destId="{9C257A7C-DF56-8443-9E6F-6FC323059B27}" srcOrd="1" destOrd="0" presId="urn:microsoft.com/office/officeart/2005/8/layout/hierarchy3"/>
    <dgm:cxn modelId="{DC624A84-90ED-8641-8303-0D58C57B4D28}" srcId="{28C5DEC7-AC02-E747-B72D-9C5AACC4E1B0}" destId="{66ED4F10-02C4-3248-92E9-F37ABB59FF52}" srcOrd="2" destOrd="0" parTransId="{AE26C84F-2DC1-1E45-86FD-42B2C80156C6}" sibTransId="{8AC04BFC-8357-E248-8E76-56CD9BE08D65}"/>
    <dgm:cxn modelId="{ADE0C485-9274-5545-9356-220CF60545B8}" type="presOf" srcId="{269D62A8-BF61-AA4B-BDEA-CA191D9C4364}" destId="{76699D37-DEC3-5943-BA2E-2ECC560944CD}" srcOrd="0" destOrd="0" presId="urn:microsoft.com/office/officeart/2005/8/layout/hierarchy3"/>
    <dgm:cxn modelId="{43F7898A-4A51-8F43-A727-179355FEFAA4}" type="presOf" srcId="{BFA55E02-853E-5F4A-B04E-1C31E51E7166}" destId="{702D27C2-175E-8F4F-AF09-785DAF850617}" srcOrd="0" destOrd="0" presId="urn:microsoft.com/office/officeart/2005/8/layout/hierarchy3"/>
    <dgm:cxn modelId="{2AA1A28B-A8EF-844A-BABA-73404B860537}" type="presOf" srcId="{65635842-9A43-6E43-92B9-7FA472CAB87B}" destId="{9E8AACF8-C03F-D944-8F85-7EEA920E8BB1}" srcOrd="0" destOrd="0" presId="urn:microsoft.com/office/officeart/2005/8/layout/hierarchy3"/>
    <dgm:cxn modelId="{919C8893-E54B-3D48-984B-EC1B653E290E}" srcId="{28C5DEC7-AC02-E747-B72D-9C5AACC4E1B0}" destId="{92910191-8820-534F-BDB8-B500056B962F}" srcOrd="3" destOrd="0" parTransId="{9B6BCE3E-6191-BA4F-87CD-2C3AF790DFD7}" sibTransId="{193A5951-B5E1-2B40-8FA8-853B4BB71713}"/>
    <dgm:cxn modelId="{747B3796-B5D1-524A-83C3-34FE800B84EA}" type="presOf" srcId="{AF58438A-8985-F049-B176-EBA6A0CA83AC}" destId="{1D8346B0-DD55-8F43-9A7E-9E31D6D8CDDA}" srcOrd="1" destOrd="0" presId="urn:microsoft.com/office/officeart/2005/8/layout/hierarchy3"/>
    <dgm:cxn modelId="{9D47FE97-FBB6-2C46-9269-92A2D40F28BE}" type="presOf" srcId="{2ABB6DDC-AC29-3F40-89F0-6908883E34CC}" destId="{ED41572A-8682-C041-94E5-1D3974A8A47B}" srcOrd="0" destOrd="0" presId="urn:microsoft.com/office/officeart/2005/8/layout/hierarchy3"/>
    <dgm:cxn modelId="{FE41AE9F-61F0-A44B-B883-0F0A695709FC}" type="presOf" srcId="{3A1A349C-BDFB-8E49-A4E0-A547F70978B7}" destId="{F95C44FA-630C-4740-AA21-D13A7B9D8A86}" srcOrd="0" destOrd="0" presId="urn:microsoft.com/office/officeart/2005/8/layout/hierarchy3"/>
    <dgm:cxn modelId="{DED962A0-BBAB-9146-AA64-87F4EED0DD3F}" srcId="{2ABB6DDC-AC29-3F40-89F0-6908883E34CC}" destId="{28C5DEC7-AC02-E747-B72D-9C5AACC4E1B0}" srcOrd="0" destOrd="0" parTransId="{C063276B-ACFF-0540-99D1-A7744BE6256D}" sibTransId="{23A6025D-27B2-224F-884E-07012161F051}"/>
    <dgm:cxn modelId="{F68968A1-E178-9247-8896-4B6CB658546F}" type="presOf" srcId="{28C5DEC7-AC02-E747-B72D-9C5AACC4E1B0}" destId="{97366EEE-17F2-4441-8A4F-BFD509BF692C}" srcOrd="1" destOrd="0" presId="urn:microsoft.com/office/officeart/2005/8/layout/hierarchy3"/>
    <dgm:cxn modelId="{FB1547C4-817B-3C4B-BCF8-C2E5EF794FA8}" type="presOf" srcId="{28C5DEC7-AC02-E747-B72D-9C5AACC4E1B0}" destId="{C170BB78-143D-4F4A-B4B6-FF989210B226}" srcOrd="0" destOrd="0" presId="urn:microsoft.com/office/officeart/2005/8/layout/hierarchy3"/>
    <dgm:cxn modelId="{326E98CD-6070-4644-8A69-EDE5713B5101}" srcId="{28C5DEC7-AC02-E747-B72D-9C5AACC4E1B0}" destId="{BE8A407D-89A6-4342-9548-395DBE0FF953}" srcOrd="4" destOrd="0" parTransId="{AFE11E36-0BBC-B44B-94C4-5C25BE2FF506}" sibTransId="{E724CA45-0E98-4144-AA93-05E0557DD106}"/>
    <dgm:cxn modelId="{EF81C5CD-249D-6B43-87EE-EB087024F7EB}" type="presOf" srcId="{5749A30A-530F-DA49-AE78-62A6E06DDF90}" destId="{15F14922-EE36-714A-9269-9486B2328FDE}" srcOrd="0" destOrd="0" presId="urn:microsoft.com/office/officeart/2005/8/layout/hierarchy3"/>
    <dgm:cxn modelId="{F6F4D4D3-1E63-1F45-BB1B-7695C3183F16}" type="presOf" srcId="{8A47B51C-143C-1040-821A-B3EE3C1217D7}" destId="{C073B755-E820-8D4D-9577-8C45A84A06EE}" srcOrd="0" destOrd="0" presId="urn:microsoft.com/office/officeart/2005/8/layout/hierarchy3"/>
    <dgm:cxn modelId="{FC2B0ED5-DB6A-4B49-949C-E36983B38251}" type="presOf" srcId="{54096BF1-4A8E-0543-A783-DADB82A8E1A6}" destId="{5AA11E0E-F689-414A-BD7C-A681E198E1CF}" srcOrd="0" destOrd="0" presId="urn:microsoft.com/office/officeart/2005/8/layout/hierarchy3"/>
    <dgm:cxn modelId="{32A4E2D5-CDEC-D241-8A73-8F2E3238F6CE}" type="presOf" srcId="{66ED4F10-02C4-3248-92E9-F37ABB59FF52}" destId="{2114A5F9-E328-4A49-AAB6-38CBFABB4455}" srcOrd="0" destOrd="0" presId="urn:microsoft.com/office/officeart/2005/8/layout/hierarchy3"/>
    <dgm:cxn modelId="{E70402DB-5BCD-6D4F-A91F-E480E9FBA4D3}" srcId="{5749A30A-530F-DA49-AE78-62A6E06DDF90}" destId="{B02A998E-B045-7842-80A3-743A37062396}" srcOrd="2" destOrd="0" parTransId="{54096BF1-4A8E-0543-A783-DADB82A8E1A6}" sibTransId="{7E4EFAEE-91FD-F54D-899D-6396ED270CBD}"/>
    <dgm:cxn modelId="{7C2FA4DB-20A5-714B-B843-56E0A0D81087}" srcId="{2ABB6DDC-AC29-3F40-89F0-6908883E34CC}" destId="{AF58438A-8985-F049-B176-EBA6A0CA83AC}" srcOrd="2" destOrd="0" parTransId="{63934426-B212-E645-B770-5B70ECEFB9B3}" sibTransId="{3D25CEC7-2189-5049-AF31-AEB48428DDB0}"/>
    <dgm:cxn modelId="{1E8ACBE6-CF27-A34D-ACE2-48C022D0DD42}" srcId="{5749A30A-530F-DA49-AE78-62A6E06DDF90}" destId="{269D62A8-BF61-AA4B-BDEA-CA191D9C4364}" srcOrd="3" destOrd="0" parTransId="{3A1A349C-BDFB-8E49-A4E0-A547F70978B7}" sibTransId="{CC0FCB48-9A8E-6844-B2F7-639F3824525A}"/>
    <dgm:cxn modelId="{CE3B1AF2-F120-5E40-A548-2DA6BBA141E8}" type="presOf" srcId="{BE8A407D-89A6-4342-9548-395DBE0FF953}" destId="{21215B2B-18DA-394A-900D-E1594C2F2F8E}" srcOrd="0" destOrd="0" presId="urn:microsoft.com/office/officeart/2005/8/layout/hierarchy3"/>
    <dgm:cxn modelId="{1D4DB1F6-B3D5-954C-8C6E-2CAB3C6B122D}" type="presOf" srcId="{28FB48BB-88A8-3D43-AD29-F596162DE9B4}" destId="{2972CA2D-C8C0-3043-B2DB-0CB89AEFBEDA}" srcOrd="0" destOrd="0" presId="urn:microsoft.com/office/officeart/2005/8/layout/hierarchy3"/>
    <dgm:cxn modelId="{54508CF7-4644-FF42-8CFB-198322011A57}" type="presOf" srcId="{AF58438A-8985-F049-B176-EBA6A0CA83AC}" destId="{BF1FE955-03CE-304E-B800-AD6C731ADE68}" srcOrd="0" destOrd="0" presId="urn:microsoft.com/office/officeart/2005/8/layout/hierarchy3"/>
    <dgm:cxn modelId="{829B65F8-2B75-3D42-A94B-395271AC43F6}" type="presOf" srcId="{CF1EEE21-B82A-9642-A4E3-F14C0CD53AA7}" destId="{051A15E8-9926-244E-A7DA-5CE5D8DD7AA6}" srcOrd="0" destOrd="0" presId="urn:microsoft.com/office/officeart/2005/8/layout/hierarchy3"/>
    <dgm:cxn modelId="{C05C09FB-BC70-0145-ABD6-0E7D4F259DCE}" type="presOf" srcId="{B02A998E-B045-7842-80A3-743A37062396}" destId="{47F34AB1-3A35-F345-A068-333D6E6AE62D}" srcOrd="0" destOrd="0" presId="urn:microsoft.com/office/officeart/2005/8/layout/hierarchy3"/>
    <dgm:cxn modelId="{919C43FC-639B-EC42-9865-51A712A01C65}" srcId="{AF58438A-8985-F049-B176-EBA6A0CA83AC}" destId="{BFA55E02-853E-5F4A-B04E-1C31E51E7166}" srcOrd="0" destOrd="0" parTransId="{8A47B51C-143C-1040-821A-B3EE3C1217D7}" sibTransId="{4E9A0412-7095-5B45-8655-911D107FFD6F}"/>
    <dgm:cxn modelId="{2ED4D9B5-30BA-A547-95FF-6BC231FAA532}" type="presParOf" srcId="{ED41572A-8682-C041-94E5-1D3974A8A47B}" destId="{974634A6-13C9-7A43-997A-78F33B61B4D0}" srcOrd="0" destOrd="0" presId="urn:microsoft.com/office/officeart/2005/8/layout/hierarchy3"/>
    <dgm:cxn modelId="{EEC67516-99D5-B140-8F87-D4ED32BB33B8}" type="presParOf" srcId="{974634A6-13C9-7A43-997A-78F33B61B4D0}" destId="{C02E796D-1DE8-F34A-8A64-9C9380071839}" srcOrd="0" destOrd="0" presId="urn:microsoft.com/office/officeart/2005/8/layout/hierarchy3"/>
    <dgm:cxn modelId="{8548C87D-FD50-1A42-BEAC-50FCCC085D67}" type="presParOf" srcId="{C02E796D-1DE8-F34A-8A64-9C9380071839}" destId="{C170BB78-143D-4F4A-B4B6-FF989210B226}" srcOrd="0" destOrd="0" presId="urn:microsoft.com/office/officeart/2005/8/layout/hierarchy3"/>
    <dgm:cxn modelId="{ADE168AF-4890-2D4F-8434-333D0FB1D5D4}" type="presParOf" srcId="{C02E796D-1DE8-F34A-8A64-9C9380071839}" destId="{97366EEE-17F2-4441-8A4F-BFD509BF692C}" srcOrd="1" destOrd="0" presId="urn:microsoft.com/office/officeart/2005/8/layout/hierarchy3"/>
    <dgm:cxn modelId="{86D25C19-C61C-EC45-97FB-5E61163DF108}" type="presParOf" srcId="{974634A6-13C9-7A43-997A-78F33B61B4D0}" destId="{E5871C1C-D0A1-8D4E-8E72-C93BD1A54B22}" srcOrd="1" destOrd="0" presId="urn:microsoft.com/office/officeart/2005/8/layout/hierarchy3"/>
    <dgm:cxn modelId="{11CB713D-3715-A144-B491-B5B470D1A196}" type="presParOf" srcId="{E5871C1C-D0A1-8D4E-8E72-C93BD1A54B22}" destId="{69B69967-8B70-E840-BEAB-9793DC62FA6D}" srcOrd="0" destOrd="0" presId="urn:microsoft.com/office/officeart/2005/8/layout/hierarchy3"/>
    <dgm:cxn modelId="{8928AAF4-2493-0B41-B360-42D5A3FB8E80}" type="presParOf" srcId="{E5871C1C-D0A1-8D4E-8E72-C93BD1A54B22}" destId="{E7777CA4-E7E3-5D46-AA7C-9875BCFE4BC0}" srcOrd="1" destOrd="0" presId="urn:microsoft.com/office/officeart/2005/8/layout/hierarchy3"/>
    <dgm:cxn modelId="{C1FC870E-9D93-4744-84A5-DEA179C95EF2}" type="presParOf" srcId="{E5871C1C-D0A1-8D4E-8E72-C93BD1A54B22}" destId="{24C7CE27-3030-EA4B-9002-B40687265D70}" srcOrd="2" destOrd="0" presId="urn:microsoft.com/office/officeart/2005/8/layout/hierarchy3"/>
    <dgm:cxn modelId="{6A615210-EB0D-A146-8EDC-9FB19DD34B4D}" type="presParOf" srcId="{E5871C1C-D0A1-8D4E-8E72-C93BD1A54B22}" destId="{9E8AACF8-C03F-D944-8F85-7EEA920E8BB1}" srcOrd="3" destOrd="0" presId="urn:microsoft.com/office/officeart/2005/8/layout/hierarchy3"/>
    <dgm:cxn modelId="{B0B4BC35-1253-534E-A507-8904396A08F3}" type="presParOf" srcId="{E5871C1C-D0A1-8D4E-8E72-C93BD1A54B22}" destId="{566DF376-DDD1-A94B-90C0-360BDCF73F2A}" srcOrd="4" destOrd="0" presId="urn:microsoft.com/office/officeart/2005/8/layout/hierarchy3"/>
    <dgm:cxn modelId="{B4030011-23D4-8E4D-B979-A037E8CC1E37}" type="presParOf" srcId="{E5871C1C-D0A1-8D4E-8E72-C93BD1A54B22}" destId="{2114A5F9-E328-4A49-AAB6-38CBFABB4455}" srcOrd="5" destOrd="0" presId="urn:microsoft.com/office/officeart/2005/8/layout/hierarchy3"/>
    <dgm:cxn modelId="{8CAE9F96-9AD2-1B4D-89D6-F4F8BC7A4E6F}" type="presParOf" srcId="{E5871C1C-D0A1-8D4E-8E72-C93BD1A54B22}" destId="{A36A35BD-1FEC-AF40-9C50-F33AE18663D4}" srcOrd="6" destOrd="0" presId="urn:microsoft.com/office/officeart/2005/8/layout/hierarchy3"/>
    <dgm:cxn modelId="{DF1F0DA8-CB42-3C46-81B9-2B2F78BB8A10}" type="presParOf" srcId="{E5871C1C-D0A1-8D4E-8E72-C93BD1A54B22}" destId="{21F88F93-A46B-0C4D-A0C0-95A7CBCFFE8B}" srcOrd="7" destOrd="0" presId="urn:microsoft.com/office/officeart/2005/8/layout/hierarchy3"/>
    <dgm:cxn modelId="{5271A2BA-B59A-BD4C-9D40-8BB9F9F38ECE}" type="presParOf" srcId="{E5871C1C-D0A1-8D4E-8E72-C93BD1A54B22}" destId="{768C36A5-7401-8D48-8E7D-4343B91667B6}" srcOrd="8" destOrd="0" presId="urn:microsoft.com/office/officeart/2005/8/layout/hierarchy3"/>
    <dgm:cxn modelId="{52DFCBED-3DF0-9646-B8C0-88F91CF7AF0F}" type="presParOf" srcId="{E5871C1C-D0A1-8D4E-8E72-C93BD1A54B22}" destId="{21215B2B-18DA-394A-900D-E1594C2F2F8E}" srcOrd="9" destOrd="0" presId="urn:microsoft.com/office/officeart/2005/8/layout/hierarchy3"/>
    <dgm:cxn modelId="{37F3D7FB-8CAF-4C40-9BDD-9E9B93D4DD9F}" type="presParOf" srcId="{ED41572A-8682-C041-94E5-1D3974A8A47B}" destId="{FFA6147D-C5A0-C14D-AA9A-DD4905E4C178}" srcOrd="1" destOrd="0" presId="urn:microsoft.com/office/officeart/2005/8/layout/hierarchy3"/>
    <dgm:cxn modelId="{98EE13B2-6805-F34D-8AB4-E51CA53B68D2}" type="presParOf" srcId="{FFA6147D-C5A0-C14D-AA9A-DD4905E4C178}" destId="{B61E19F3-E2A7-394B-A918-84B7CB75F860}" srcOrd="0" destOrd="0" presId="urn:microsoft.com/office/officeart/2005/8/layout/hierarchy3"/>
    <dgm:cxn modelId="{577A6B7C-6B37-064E-893A-60A912709818}" type="presParOf" srcId="{B61E19F3-E2A7-394B-A918-84B7CB75F860}" destId="{15F14922-EE36-714A-9269-9486B2328FDE}" srcOrd="0" destOrd="0" presId="urn:microsoft.com/office/officeart/2005/8/layout/hierarchy3"/>
    <dgm:cxn modelId="{DC7E8497-42D6-F84B-8C17-171A6FA41FC8}" type="presParOf" srcId="{B61E19F3-E2A7-394B-A918-84B7CB75F860}" destId="{9C257A7C-DF56-8443-9E6F-6FC323059B27}" srcOrd="1" destOrd="0" presId="urn:microsoft.com/office/officeart/2005/8/layout/hierarchy3"/>
    <dgm:cxn modelId="{93CD6ED0-4565-4149-B81D-403B6E1EB166}" type="presParOf" srcId="{FFA6147D-C5A0-C14D-AA9A-DD4905E4C178}" destId="{F7016956-E379-0A42-A76D-5B0CC6002FAF}" srcOrd="1" destOrd="0" presId="urn:microsoft.com/office/officeart/2005/8/layout/hierarchy3"/>
    <dgm:cxn modelId="{0F105053-DA1F-2340-B576-CF05ADCD038F}" type="presParOf" srcId="{F7016956-E379-0A42-A76D-5B0CC6002FAF}" destId="{E5FF7490-CBE0-0C45-B827-5ECD193026C4}" srcOrd="0" destOrd="0" presId="urn:microsoft.com/office/officeart/2005/8/layout/hierarchy3"/>
    <dgm:cxn modelId="{1B477256-1E35-E346-809D-6596B1FB9EA9}" type="presParOf" srcId="{F7016956-E379-0A42-A76D-5B0CC6002FAF}" destId="{EFC08DF1-7AE0-3048-B4D3-6528ECAC975E}" srcOrd="1" destOrd="0" presId="urn:microsoft.com/office/officeart/2005/8/layout/hierarchy3"/>
    <dgm:cxn modelId="{94A1BC13-7582-5547-824C-6928F58F4A28}" type="presParOf" srcId="{F7016956-E379-0A42-A76D-5B0CC6002FAF}" destId="{2972CA2D-C8C0-3043-B2DB-0CB89AEFBEDA}" srcOrd="2" destOrd="0" presId="urn:microsoft.com/office/officeart/2005/8/layout/hierarchy3"/>
    <dgm:cxn modelId="{06851531-B8CF-4641-9FF8-8681F5028180}" type="presParOf" srcId="{F7016956-E379-0A42-A76D-5B0CC6002FAF}" destId="{051A15E8-9926-244E-A7DA-5CE5D8DD7AA6}" srcOrd="3" destOrd="0" presId="urn:microsoft.com/office/officeart/2005/8/layout/hierarchy3"/>
    <dgm:cxn modelId="{700A5C25-952B-144C-8195-2CB7683D6E12}" type="presParOf" srcId="{F7016956-E379-0A42-A76D-5B0CC6002FAF}" destId="{5AA11E0E-F689-414A-BD7C-A681E198E1CF}" srcOrd="4" destOrd="0" presId="urn:microsoft.com/office/officeart/2005/8/layout/hierarchy3"/>
    <dgm:cxn modelId="{DA61349F-6643-A247-BDEF-55B421A6C035}" type="presParOf" srcId="{F7016956-E379-0A42-A76D-5B0CC6002FAF}" destId="{47F34AB1-3A35-F345-A068-333D6E6AE62D}" srcOrd="5" destOrd="0" presId="urn:microsoft.com/office/officeart/2005/8/layout/hierarchy3"/>
    <dgm:cxn modelId="{47F59C7D-28BF-3F4B-A42E-CCAD3D4988E5}" type="presParOf" srcId="{F7016956-E379-0A42-A76D-5B0CC6002FAF}" destId="{F95C44FA-630C-4740-AA21-D13A7B9D8A86}" srcOrd="6" destOrd="0" presId="urn:microsoft.com/office/officeart/2005/8/layout/hierarchy3"/>
    <dgm:cxn modelId="{8413CCB6-488D-F743-93AC-8A4A0710BDF6}" type="presParOf" srcId="{F7016956-E379-0A42-A76D-5B0CC6002FAF}" destId="{76699D37-DEC3-5943-BA2E-2ECC560944CD}" srcOrd="7" destOrd="0" presId="urn:microsoft.com/office/officeart/2005/8/layout/hierarchy3"/>
    <dgm:cxn modelId="{79E9471E-F7E3-1248-A44E-4A5DBCD94D83}" type="presParOf" srcId="{ED41572A-8682-C041-94E5-1D3974A8A47B}" destId="{6A0D0CE8-7498-DA43-BF19-E96EAE449499}" srcOrd="2" destOrd="0" presId="urn:microsoft.com/office/officeart/2005/8/layout/hierarchy3"/>
    <dgm:cxn modelId="{F38ADDAF-2CEF-5F4F-AD56-9BC50DDAC897}" type="presParOf" srcId="{6A0D0CE8-7498-DA43-BF19-E96EAE449499}" destId="{3AF3C135-60AC-4E49-925E-498F39BDA55D}" srcOrd="0" destOrd="0" presId="urn:microsoft.com/office/officeart/2005/8/layout/hierarchy3"/>
    <dgm:cxn modelId="{3848DC3D-234D-2246-9396-0147E7656316}" type="presParOf" srcId="{3AF3C135-60AC-4E49-925E-498F39BDA55D}" destId="{BF1FE955-03CE-304E-B800-AD6C731ADE68}" srcOrd="0" destOrd="0" presId="urn:microsoft.com/office/officeart/2005/8/layout/hierarchy3"/>
    <dgm:cxn modelId="{5F3F350D-DD79-E34F-80F6-2D0145B4D965}" type="presParOf" srcId="{3AF3C135-60AC-4E49-925E-498F39BDA55D}" destId="{1D8346B0-DD55-8F43-9A7E-9E31D6D8CDDA}" srcOrd="1" destOrd="0" presId="urn:microsoft.com/office/officeart/2005/8/layout/hierarchy3"/>
    <dgm:cxn modelId="{53AFC8D0-EDC2-9849-A17A-A394134EDCA8}" type="presParOf" srcId="{6A0D0CE8-7498-DA43-BF19-E96EAE449499}" destId="{4A4FC3B7-1C8C-5247-886D-E3C1EC460D4E}" srcOrd="1" destOrd="0" presId="urn:microsoft.com/office/officeart/2005/8/layout/hierarchy3"/>
    <dgm:cxn modelId="{6F0A7B2D-CDD7-B74C-AFCE-D9518C2B1BD5}" type="presParOf" srcId="{4A4FC3B7-1C8C-5247-886D-E3C1EC460D4E}" destId="{C073B755-E820-8D4D-9577-8C45A84A06EE}" srcOrd="0" destOrd="0" presId="urn:microsoft.com/office/officeart/2005/8/layout/hierarchy3"/>
    <dgm:cxn modelId="{384289B8-6FC4-9241-9AC1-301AE7541351}" type="presParOf" srcId="{4A4FC3B7-1C8C-5247-886D-E3C1EC460D4E}" destId="{702D27C2-175E-8F4F-AF09-785DAF850617}" srcOrd="1" destOrd="0" presId="urn:microsoft.com/office/officeart/2005/8/layout/hierarchy3"/>
    <dgm:cxn modelId="{E512BD22-BC8A-AB4F-B27F-62CF18FB4F63}" type="presParOf" srcId="{4A4FC3B7-1C8C-5247-886D-E3C1EC460D4E}" destId="{BF647EA6-C13F-B34D-90B4-FF17834C6AF7}" srcOrd="2" destOrd="0" presId="urn:microsoft.com/office/officeart/2005/8/layout/hierarchy3"/>
    <dgm:cxn modelId="{65929114-2591-2641-8F19-546E100AB17C}" type="presParOf" srcId="{4A4FC3B7-1C8C-5247-886D-E3C1EC460D4E}" destId="{3972EFD3-A9C8-7746-9415-571799DCFF3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F1785-D976-4A0A-AA15-1E0ADCD61E5F}">
      <dsp:nvSpPr>
        <dsp:cNvPr id="0" name=""/>
        <dsp:cNvSpPr/>
      </dsp:nvSpPr>
      <dsp:spPr>
        <a:xfrm>
          <a:off x="831785" y="663579"/>
          <a:ext cx="2093270" cy="21738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D0C0C-C754-4936-AD1D-90BC6923D51F}">
      <dsp:nvSpPr>
        <dsp:cNvPr id="0" name=""/>
        <dsp:cNvSpPr/>
      </dsp:nvSpPr>
      <dsp:spPr>
        <a:xfrm>
          <a:off x="943560" y="2752646"/>
          <a:ext cx="1773515" cy="10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Introductions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(15 mins)</a:t>
          </a:r>
          <a:endParaRPr lang="en-US" sz="1800" kern="1200" dirty="0"/>
        </a:p>
      </dsp:txBody>
      <dsp:txXfrm>
        <a:off x="943560" y="2752646"/>
        <a:ext cx="1773515" cy="1052929"/>
      </dsp:txXfrm>
    </dsp:sp>
    <dsp:sp modelId="{6A893DEF-AC5B-4DB2-9F3B-7EDC82604ABF}">
      <dsp:nvSpPr>
        <dsp:cNvPr id="0" name=""/>
        <dsp:cNvSpPr/>
      </dsp:nvSpPr>
      <dsp:spPr>
        <a:xfrm>
          <a:off x="3528694" y="649761"/>
          <a:ext cx="1858626" cy="20171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C30CC-EAEF-45F0-B2D3-A2763D4CF206}">
      <dsp:nvSpPr>
        <dsp:cNvPr id="0" name=""/>
        <dsp:cNvSpPr/>
      </dsp:nvSpPr>
      <dsp:spPr>
        <a:xfrm>
          <a:off x="3176708" y="2753859"/>
          <a:ext cx="2422665" cy="10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Presentation of needs assessment findings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(10 mins)</a:t>
          </a:r>
          <a:endParaRPr lang="en-US" sz="1800" kern="1200" dirty="0"/>
        </a:p>
      </dsp:txBody>
      <dsp:txXfrm>
        <a:off x="3176708" y="2753859"/>
        <a:ext cx="2422665" cy="1052929"/>
      </dsp:txXfrm>
    </dsp:sp>
    <dsp:sp modelId="{1E006280-9DFE-4BDC-B7BD-91EA50675872}">
      <dsp:nvSpPr>
        <dsp:cNvPr id="0" name=""/>
        <dsp:cNvSpPr/>
      </dsp:nvSpPr>
      <dsp:spPr>
        <a:xfrm>
          <a:off x="6232706" y="606761"/>
          <a:ext cx="2143866" cy="2189120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42C71-774E-4380-93B7-66E6B0880835}">
      <dsp:nvSpPr>
        <dsp:cNvPr id="0" name=""/>
        <dsp:cNvSpPr/>
      </dsp:nvSpPr>
      <dsp:spPr>
        <a:xfrm>
          <a:off x="6093307" y="2701338"/>
          <a:ext cx="2422665" cy="10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Group task 1: Decide on priority areas and overarching goal of toolkit (40 mins)</a:t>
          </a:r>
          <a:endParaRPr lang="en-US" sz="1800" kern="1200" dirty="0"/>
        </a:p>
      </dsp:txBody>
      <dsp:txXfrm>
        <a:off x="6093307" y="2701338"/>
        <a:ext cx="2422665" cy="1052929"/>
      </dsp:txXfrm>
    </dsp:sp>
    <dsp:sp modelId="{BECDE5F8-0DCC-4368-B1EA-8E49C253DF31}">
      <dsp:nvSpPr>
        <dsp:cNvPr id="0" name=""/>
        <dsp:cNvSpPr/>
      </dsp:nvSpPr>
      <dsp:spPr>
        <a:xfrm>
          <a:off x="9067346" y="632885"/>
          <a:ext cx="2167850" cy="2084624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9201B-4350-45AE-8C31-0C527D732F9B}">
      <dsp:nvSpPr>
        <dsp:cNvPr id="0" name=""/>
        <dsp:cNvSpPr/>
      </dsp:nvSpPr>
      <dsp:spPr>
        <a:xfrm>
          <a:off x="8926881" y="2694325"/>
          <a:ext cx="2422665" cy="1052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Group task 2: Decide on determinants to be targeted (20 mins)</a:t>
          </a:r>
          <a:endParaRPr lang="en-US" sz="1800" kern="1200" dirty="0"/>
        </a:p>
      </dsp:txBody>
      <dsp:txXfrm>
        <a:off x="8926881" y="2694325"/>
        <a:ext cx="2422665" cy="1052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D04C1-47AE-ED4F-9685-C3805B75C99F}">
      <dsp:nvSpPr>
        <dsp:cNvPr id="0" name=""/>
        <dsp:cNvSpPr/>
      </dsp:nvSpPr>
      <dsp:spPr>
        <a:xfrm>
          <a:off x="0" y="700942"/>
          <a:ext cx="3166020" cy="2010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E4C4A-3826-3147-9F56-EBC6A2D04CDD}">
      <dsp:nvSpPr>
        <dsp:cNvPr id="0" name=""/>
        <dsp:cNvSpPr/>
      </dsp:nvSpPr>
      <dsp:spPr>
        <a:xfrm>
          <a:off x="351780" y="1035133"/>
          <a:ext cx="3166020" cy="2010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0" kern="1200" baseline="0" dirty="0"/>
            <a:t>Which</a:t>
          </a:r>
          <a:r>
            <a:rPr lang="en-US" sz="2300" kern="1200" baseline="0" dirty="0"/>
            <a:t> employers would most benefit from the toolkit resource?</a:t>
          </a:r>
          <a:endParaRPr lang="en-US" sz="2300" kern="1200" dirty="0"/>
        </a:p>
      </dsp:txBody>
      <dsp:txXfrm>
        <a:off x="410663" y="1094016"/>
        <a:ext cx="3048254" cy="1892657"/>
      </dsp:txXfrm>
    </dsp:sp>
    <dsp:sp modelId="{90FE48EB-FBE8-C044-B84E-4DAE02DC6A26}">
      <dsp:nvSpPr>
        <dsp:cNvPr id="0" name=""/>
        <dsp:cNvSpPr/>
      </dsp:nvSpPr>
      <dsp:spPr>
        <a:xfrm>
          <a:off x="3869581" y="700942"/>
          <a:ext cx="3166020" cy="2010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373535-BFA7-4249-8EF9-B6F43C362179}">
      <dsp:nvSpPr>
        <dsp:cNvPr id="0" name=""/>
        <dsp:cNvSpPr/>
      </dsp:nvSpPr>
      <dsp:spPr>
        <a:xfrm>
          <a:off x="4221361" y="1035133"/>
          <a:ext cx="3166020" cy="2010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/>
            <a:t>What helps or hinders an employer in supporting a stroke survivor to return to work post-stroke?</a:t>
          </a:r>
          <a:endParaRPr lang="en-US" sz="2300" kern="1200" dirty="0"/>
        </a:p>
      </dsp:txBody>
      <dsp:txXfrm>
        <a:off x="4280244" y="1094016"/>
        <a:ext cx="3048254" cy="1892657"/>
      </dsp:txXfrm>
    </dsp:sp>
    <dsp:sp modelId="{AF16D589-69F6-974D-8E0E-D067344881BC}">
      <dsp:nvSpPr>
        <dsp:cNvPr id="0" name=""/>
        <dsp:cNvSpPr/>
      </dsp:nvSpPr>
      <dsp:spPr>
        <a:xfrm>
          <a:off x="7739162" y="700942"/>
          <a:ext cx="3166020" cy="2010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6FABC-EE1E-D64D-9F96-129D75319F08}">
      <dsp:nvSpPr>
        <dsp:cNvPr id="0" name=""/>
        <dsp:cNvSpPr/>
      </dsp:nvSpPr>
      <dsp:spPr>
        <a:xfrm>
          <a:off x="8090942" y="1035133"/>
          <a:ext cx="3166020" cy="2010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 dirty="0"/>
            <a:t>How would employers and stroke survivors like toolkit content to be presented?</a:t>
          </a:r>
          <a:endParaRPr lang="en-US" sz="2300" kern="1200" dirty="0"/>
        </a:p>
      </dsp:txBody>
      <dsp:txXfrm>
        <a:off x="8149825" y="1094016"/>
        <a:ext cx="3048254" cy="18926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0BB78-143D-4F4A-B4B6-FF989210B226}">
      <dsp:nvSpPr>
        <dsp:cNvPr id="0" name=""/>
        <dsp:cNvSpPr/>
      </dsp:nvSpPr>
      <dsp:spPr>
        <a:xfrm>
          <a:off x="797185" y="2683"/>
          <a:ext cx="1509573" cy="754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Employers</a:t>
          </a:r>
        </a:p>
      </dsp:txBody>
      <dsp:txXfrm>
        <a:off x="819292" y="24790"/>
        <a:ext cx="1465359" cy="710572"/>
      </dsp:txXfrm>
    </dsp:sp>
    <dsp:sp modelId="{69B69967-8B70-E840-BEAB-9793DC62FA6D}">
      <dsp:nvSpPr>
        <dsp:cNvPr id="0" name=""/>
        <dsp:cNvSpPr/>
      </dsp:nvSpPr>
      <dsp:spPr>
        <a:xfrm>
          <a:off x="948143" y="757470"/>
          <a:ext cx="150957" cy="566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089"/>
              </a:lnTo>
              <a:lnTo>
                <a:pt x="150957" y="5660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777CA4-E7E3-5D46-AA7C-9875BCFE4BC0}">
      <dsp:nvSpPr>
        <dsp:cNvPr id="0" name=""/>
        <dsp:cNvSpPr/>
      </dsp:nvSpPr>
      <dsp:spPr>
        <a:xfrm>
          <a:off x="1099100" y="946166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Under/over-estimated stroke survivor’s abilities</a:t>
          </a:r>
        </a:p>
      </dsp:txBody>
      <dsp:txXfrm>
        <a:off x="1121207" y="968273"/>
        <a:ext cx="1163444" cy="710572"/>
      </dsp:txXfrm>
    </dsp:sp>
    <dsp:sp modelId="{24C7CE27-3030-EA4B-9002-B40687265D70}">
      <dsp:nvSpPr>
        <dsp:cNvPr id="0" name=""/>
        <dsp:cNvSpPr/>
      </dsp:nvSpPr>
      <dsp:spPr>
        <a:xfrm>
          <a:off x="948143" y="757470"/>
          <a:ext cx="150957" cy="1509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573"/>
              </a:lnTo>
              <a:lnTo>
                <a:pt x="150957" y="15095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AACF8-C03F-D944-8F85-7EEA920E8BB1}">
      <dsp:nvSpPr>
        <dsp:cNvPr id="0" name=""/>
        <dsp:cNvSpPr/>
      </dsp:nvSpPr>
      <dsp:spPr>
        <a:xfrm>
          <a:off x="1099100" y="1889650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Hesitated over accommodations</a:t>
          </a:r>
        </a:p>
      </dsp:txBody>
      <dsp:txXfrm>
        <a:off x="1121207" y="1911757"/>
        <a:ext cx="1163444" cy="710572"/>
      </dsp:txXfrm>
    </dsp:sp>
    <dsp:sp modelId="{566DF376-DDD1-A94B-90C0-360BDCF73F2A}">
      <dsp:nvSpPr>
        <dsp:cNvPr id="0" name=""/>
        <dsp:cNvSpPr/>
      </dsp:nvSpPr>
      <dsp:spPr>
        <a:xfrm>
          <a:off x="948143" y="757470"/>
          <a:ext cx="150957" cy="245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056"/>
              </a:lnTo>
              <a:lnTo>
                <a:pt x="150957" y="24530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4A5F9-E328-4A49-AAB6-38CBFABB4455}">
      <dsp:nvSpPr>
        <dsp:cNvPr id="0" name=""/>
        <dsp:cNvSpPr/>
      </dsp:nvSpPr>
      <dsp:spPr>
        <a:xfrm>
          <a:off x="1099100" y="2833133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Inadequate support for emotional lability</a:t>
          </a:r>
        </a:p>
      </dsp:txBody>
      <dsp:txXfrm>
        <a:off x="1121207" y="2855240"/>
        <a:ext cx="1163444" cy="710572"/>
      </dsp:txXfrm>
    </dsp:sp>
    <dsp:sp modelId="{A36A35BD-1FEC-AF40-9C50-F33AE18663D4}">
      <dsp:nvSpPr>
        <dsp:cNvPr id="0" name=""/>
        <dsp:cNvSpPr/>
      </dsp:nvSpPr>
      <dsp:spPr>
        <a:xfrm>
          <a:off x="948143" y="757470"/>
          <a:ext cx="150957" cy="3396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6539"/>
              </a:lnTo>
              <a:lnTo>
                <a:pt x="150957" y="33965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F88F93-A46B-0C4D-A0C0-95A7CBCFFE8B}">
      <dsp:nvSpPr>
        <dsp:cNvPr id="0" name=""/>
        <dsp:cNvSpPr/>
      </dsp:nvSpPr>
      <dsp:spPr>
        <a:xfrm>
          <a:off x="1099100" y="3776616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Unable to carry out difficult conversations</a:t>
          </a:r>
        </a:p>
      </dsp:txBody>
      <dsp:txXfrm>
        <a:off x="1121207" y="3798723"/>
        <a:ext cx="1163444" cy="710572"/>
      </dsp:txXfrm>
    </dsp:sp>
    <dsp:sp modelId="{768C36A5-7401-8D48-8E7D-4343B91667B6}">
      <dsp:nvSpPr>
        <dsp:cNvPr id="0" name=""/>
        <dsp:cNvSpPr/>
      </dsp:nvSpPr>
      <dsp:spPr>
        <a:xfrm>
          <a:off x="948143" y="757470"/>
          <a:ext cx="150957" cy="4340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0023"/>
              </a:lnTo>
              <a:lnTo>
                <a:pt x="150957" y="43400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215B2B-18DA-394A-900D-E1594C2F2F8E}">
      <dsp:nvSpPr>
        <dsp:cNvPr id="0" name=""/>
        <dsp:cNvSpPr/>
      </dsp:nvSpPr>
      <dsp:spPr>
        <a:xfrm>
          <a:off x="1099100" y="4720099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Did not keep stroke survivor informed about plans</a:t>
          </a:r>
        </a:p>
      </dsp:txBody>
      <dsp:txXfrm>
        <a:off x="1121207" y="4742206"/>
        <a:ext cx="1163444" cy="710572"/>
      </dsp:txXfrm>
    </dsp:sp>
    <dsp:sp modelId="{15F14922-EE36-714A-9269-9486B2328FDE}">
      <dsp:nvSpPr>
        <dsp:cNvPr id="0" name=""/>
        <dsp:cNvSpPr/>
      </dsp:nvSpPr>
      <dsp:spPr>
        <a:xfrm>
          <a:off x="2684152" y="2683"/>
          <a:ext cx="1509573" cy="754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Other stakeholders</a:t>
          </a:r>
        </a:p>
      </dsp:txBody>
      <dsp:txXfrm>
        <a:off x="2706259" y="24790"/>
        <a:ext cx="1465359" cy="710572"/>
      </dsp:txXfrm>
    </dsp:sp>
    <dsp:sp modelId="{E5FF7490-CBE0-0C45-B827-5ECD193026C4}">
      <dsp:nvSpPr>
        <dsp:cNvPr id="0" name=""/>
        <dsp:cNvSpPr/>
      </dsp:nvSpPr>
      <dsp:spPr>
        <a:xfrm>
          <a:off x="2835109" y="757470"/>
          <a:ext cx="150957" cy="566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089"/>
              </a:lnTo>
              <a:lnTo>
                <a:pt x="150957" y="5660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08DF1-7AE0-3048-B4D3-6528ECAC975E}">
      <dsp:nvSpPr>
        <dsp:cNvPr id="0" name=""/>
        <dsp:cNvSpPr/>
      </dsp:nvSpPr>
      <dsp:spPr>
        <a:xfrm>
          <a:off x="2986067" y="946166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Co-workers’ frustration or unhelpful comments</a:t>
          </a:r>
        </a:p>
      </dsp:txBody>
      <dsp:txXfrm>
        <a:off x="3008174" y="968273"/>
        <a:ext cx="1163444" cy="710572"/>
      </dsp:txXfrm>
    </dsp:sp>
    <dsp:sp modelId="{2972CA2D-C8C0-3043-B2DB-0CB89AEFBEDA}">
      <dsp:nvSpPr>
        <dsp:cNvPr id="0" name=""/>
        <dsp:cNvSpPr/>
      </dsp:nvSpPr>
      <dsp:spPr>
        <a:xfrm>
          <a:off x="2835109" y="757470"/>
          <a:ext cx="150957" cy="1509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573"/>
              </a:lnTo>
              <a:lnTo>
                <a:pt x="150957" y="15095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A15E8-9926-244E-A7DA-5CE5D8DD7AA6}">
      <dsp:nvSpPr>
        <dsp:cNvPr id="0" name=""/>
        <dsp:cNvSpPr/>
      </dsp:nvSpPr>
      <dsp:spPr>
        <a:xfrm>
          <a:off x="2986067" y="1889650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 Stroke survivor did not disclose limitations</a:t>
          </a:r>
        </a:p>
      </dsp:txBody>
      <dsp:txXfrm>
        <a:off x="3008174" y="1911757"/>
        <a:ext cx="1163444" cy="710572"/>
      </dsp:txXfrm>
    </dsp:sp>
    <dsp:sp modelId="{5AA11E0E-F689-414A-BD7C-A681E198E1CF}">
      <dsp:nvSpPr>
        <dsp:cNvPr id="0" name=""/>
        <dsp:cNvSpPr/>
      </dsp:nvSpPr>
      <dsp:spPr>
        <a:xfrm>
          <a:off x="2835109" y="757470"/>
          <a:ext cx="150957" cy="245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056"/>
              </a:lnTo>
              <a:lnTo>
                <a:pt x="150957" y="24530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34AB1-3A35-F345-A068-333D6E6AE62D}">
      <dsp:nvSpPr>
        <dsp:cNvPr id="0" name=""/>
        <dsp:cNvSpPr/>
      </dsp:nvSpPr>
      <dsp:spPr>
        <a:xfrm>
          <a:off x="2986067" y="2833133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Stroke survivor rushed to return to work</a:t>
          </a:r>
        </a:p>
      </dsp:txBody>
      <dsp:txXfrm>
        <a:off x="3008174" y="2855240"/>
        <a:ext cx="1163444" cy="710572"/>
      </dsp:txXfrm>
    </dsp:sp>
    <dsp:sp modelId="{F95C44FA-630C-4740-AA21-D13A7B9D8A86}">
      <dsp:nvSpPr>
        <dsp:cNvPr id="0" name=""/>
        <dsp:cNvSpPr/>
      </dsp:nvSpPr>
      <dsp:spPr>
        <a:xfrm>
          <a:off x="2835109" y="757470"/>
          <a:ext cx="150957" cy="3396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6539"/>
              </a:lnTo>
              <a:lnTo>
                <a:pt x="150957" y="33965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699D37-DEC3-5943-BA2E-2ECC560944CD}">
      <dsp:nvSpPr>
        <dsp:cNvPr id="0" name=""/>
        <dsp:cNvSpPr/>
      </dsp:nvSpPr>
      <dsp:spPr>
        <a:xfrm>
          <a:off x="2986067" y="3776616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Stroke survivor did not engage with employer</a:t>
          </a:r>
        </a:p>
      </dsp:txBody>
      <dsp:txXfrm>
        <a:off x="3008174" y="3798723"/>
        <a:ext cx="1163444" cy="710572"/>
      </dsp:txXfrm>
    </dsp:sp>
    <dsp:sp modelId="{BF1FE955-03CE-304E-B800-AD6C731ADE68}">
      <dsp:nvSpPr>
        <dsp:cNvPr id="0" name=""/>
        <dsp:cNvSpPr/>
      </dsp:nvSpPr>
      <dsp:spPr>
        <a:xfrm>
          <a:off x="4571118" y="2683"/>
          <a:ext cx="1509573" cy="754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Environment</a:t>
          </a:r>
        </a:p>
      </dsp:txBody>
      <dsp:txXfrm>
        <a:off x="4593225" y="24790"/>
        <a:ext cx="1465359" cy="710572"/>
      </dsp:txXfrm>
    </dsp:sp>
    <dsp:sp modelId="{C073B755-E820-8D4D-9577-8C45A84A06EE}">
      <dsp:nvSpPr>
        <dsp:cNvPr id="0" name=""/>
        <dsp:cNvSpPr/>
      </dsp:nvSpPr>
      <dsp:spPr>
        <a:xfrm>
          <a:off x="4722076" y="757470"/>
          <a:ext cx="150957" cy="566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089"/>
              </a:lnTo>
              <a:lnTo>
                <a:pt x="150957" y="5660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D27C2-175E-8F4F-AF09-785DAF850617}">
      <dsp:nvSpPr>
        <dsp:cNvPr id="0" name=""/>
        <dsp:cNvSpPr/>
      </dsp:nvSpPr>
      <dsp:spPr>
        <a:xfrm>
          <a:off x="4873033" y="946166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Organisational changes during stroke survivor’s absence</a:t>
          </a:r>
        </a:p>
      </dsp:txBody>
      <dsp:txXfrm>
        <a:off x="4895140" y="968273"/>
        <a:ext cx="1163444" cy="710572"/>
      </dsp:txXfrm>
    </dsp:sp>
    <dsp:sp modelId="{BF647EA6-C13F-B34D-90B4-FF17834C6AF7}">
      <dsp:nvSpPr>
        <dsp:cNvPr id="0" name=""/>
        <dsp:cNvSpPr/>
      </dsp:nvSpPr>
      <dsp:spPr>
        <a:xfrm>
          <a:off x="4722076" y="757470"/>
          <a:ext cx="150957" cy="1509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573"/>
              </a:lnTo>
              <a:lnTo>
                <a:pt x="150957" y="15095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2EFD3-A9C8-7746-9415-571799DCFF32}">
      <dsp:nvSpPr>
        <dsp:cNvPr id="0" name=""/>
        <dsp:cNvSpPr/>
      </dsp:nvSpPr>
      <dsp:spPr>
        <a:xfrm>
          <a:off x="4873033" y="1889650"/>
          <a:ext cx="1207658" cy="754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COVID-19: Online meetings, short staffing</a:t>
          </a:r>
        </a:p>
      </dsp:txBody>
      <dsp:txXfrm>
        <a:off x="4895140" y="1911757"/>
        <a:ext cx="1163444" cy="710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04BF2-D7DF-479C-9EF9-FF247B43B6E6}" type="datetime1">
              <a:rPr lang="en-GB" smtClean="0">
                <a:latin typeface="Arial" panose="020B0604020202020204" pitchFamily="34" charset="0"/>
              </a:rPr>
              <a:t>27/07/2023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Your Department Name etc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EDAF-6BFF-4ECB-9F4E-2D4AAE5E014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31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AF5A3-63BC-4A87-859D-8ED86BB4B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82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dirty="0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 dirty="0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453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duration: 15 mins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024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09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Task duration: 20 mins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76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Duration: 10 mins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843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087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27/07/2023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4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ttingham.ac.uk/imagebank" TargetMode="External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4CE4322B-60FD-4247-98CC-5B3D3101F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E00DA-F948-9449-B3A1-D7A1FAA0F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4" name="Text Placeholder 3" descr="Logo box">
            <a:extLst>
              <a:ext uri="{FF2B5EF4-FFF2-40B4-BE49-F238E27FC236}">
                <a16:creationId xmlns:a16="http://schemas.microsoft.com/office/drawing/2014/main" id="{0882309C-2C73-D748-AA1B-AB05B98A64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6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2" name="Picture 11" descr="University of Nottingham logo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>
            <a:extLst>
              <a:ext uri="{FF2B5EF4-FFF2-40B4-BE49-F238E27FC236}">
                <a16:creationId xmlns:a16="http://schemas.microsoft.com/office/drawing/2014/main" id="{D7715FAF-431F-0947-BA32-CCCAE21D6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 descr="Logo box">
            <a:extLst>
              <a:ext uri="{FF2B5EF4-FFF2-40B4-BE49-F238E27FC236}">
                <a16:creationId xmlns:a16="http://schemas.microsoft.com/office/drawing/2014/main" id="{F89BE0EF-B1BD-4F49-A571-A9C3B39F7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F5119-3C31-2042-9116-20C98F25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6F81B442-D23E-CA47-8B99-3C2A297AC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A418598A-E89A-584D-B315-0C3A8BB5D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054B13D2-2048-3D42-80F2-F73F24035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EDAE64E-B17E-C94F-B25E-49BD42EBB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849A843-67F9-4A42-88AB-E569AB1B46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C0D016C-1275-924C-98DB-B9930CE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AA0A411-DB94-FC40-85F3-F17777F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F3C1752-919C-2C4A-85B7-2982AD8BE6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B2A1E1DF-F3DC-FF43-B4BE-16D7BEF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0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7AF8C98-EFFB-8444-A615-B4920C89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5096E2-BE7E-2745-BEDA-2FE7CA4B2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7851B81-1328-7543-96B8-61F01F01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82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1CD28ED-14F1-B44C-B470-1D224D8D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7F950BD-F6BF-E946-BF59-9996741B70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7729FF4B-AE88-DA4F-A14E-D6CE4E63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75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55CF14C-1036-8240-A4D6-88C76B53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57574F-AFAA-7C43-8707-E5A503FC4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3D5D473-8F2B-CC49-956D-E22C1820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92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6250FB6-DFDE-CC4E-BD54-E44B31D1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E546460-2F3C-B743-ACBE-47CE198D3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F0E20FF6-087C-254D-B377-87B46F3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Quote text goes here – Georgia 40pt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19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05C388A-4F4A-D046-A14C-1966CD50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1B3FD81-10DD-0342-9AA1-E2491DE801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A486383-7D66-0D46-B7B2-852429AE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95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E8FE9F4-4522-2A4A-9C2C-E14E46615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02114" y="3806825"/>
            <a:ext cx="3041886" cy="305117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8BEFA4-C2B9-BD42-A0A5-04F369236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53231" y="3806825"/>
            <a:ext cx="3041886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429D8B-070F-B34C-94B7-DEF1C90FA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BEACFBAF-3C16-9442-B6F6-4613A5BB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E8A77961-1C22-C74B-9FA8-22E6A417D9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2987AD34-27BC-A940-9D49-9B42BCB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65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944C8EB-D3E3-3B4F-9FC5-E6B185D2F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9117" y="3806825"/>
            <a:ext cx="6096000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63FF-1797-7C47-B195-3DD52F25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DDCE267-4A5F-E145-8792-06BF1259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880FF51-74C3-C140-A39F-F630B1448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F5E29404-E355-8C40-B064-5EED9D50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068041AD-7E16-B244-948E-4A952E4DA0B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66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84666CE4-75BF-B34F-8276-FC5F1A57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FAD10673-0692-CB4F-8CF7-113E8374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8C5D4842-7C0F-EC46-A474-5DF0CEC9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27 July 2023</a:t>
            </a:fld>
            <a:endParaRPr lang="en-GB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2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68816193-F97B-4A43-B903-C799F573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E47A69B-7B76-B441-995B-5AF4213423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478D9FEA-DB2B-6A45-97A4-F6B0D4E2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768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D90419B6-7C51-714B-B9AF-5A833111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403D8CA-B469-274B-A619-DD30F98BF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829581F-89A7-2F45-AEDF-13BBA609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65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CD7C8D-4EBF-E54E-8157-B82F50C78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9377BC7-EA60-2841-8608-D79A7C3B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ECF5E4-B74A-FB48-B872-16F3292CF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71412D12-3864-394B-985D-3364B164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27 July 2023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3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3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50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65D2-2D2D-DB44-9415-42AF00917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125" y="44201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sz="28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Blank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410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73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1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26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3F670C-95B5-454E-9804-5609FD32D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27 July 2023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3665E85D-8861-794D-A0B5-7227A4A9B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27 July 2023</a:t>
            </a:fld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76EA1E-DDD4-3C48-962B-715F6034D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FAD833-6EA6-CF4E-A26E-B6FDE789C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D51130-6DBC-B947-B5BA-B65F7AAB5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BC211-0BDE-F247-BCA6-AFE6CBE48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2608658-76A6-4649-8FAC-7587274B2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CD998D-A504-2046-9915-EC22DA08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A829B4-C56F-B347-BFDB-41440040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DC6FE5D-AA56-FE47-B996-1170E8CED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E6118C8-C196-874E-AD11-AFD75EFC5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18FB46-1242-314A-AA24-56DEFFE7F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B9B69D-3C0B-2647-95F9-0A10DF633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523F24-CB29-4C41-AA9D-97A31EB1E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448243-5866-954D-BA91-678DECE88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686F0C8-D62F-8249-80D5-912801A3F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B52E35A-D5C2-3A4E-978C-E493D92D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96DCCD-13ED-F640-8F62-02E7AA83E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588D2C8-948B-C34F-8DB9-C63AF94FC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09BBB31-E9CF-B349-B152-D698680DF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D54F1B-2D5C-484A-8D1E-09241BBD8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C7455F-8851-2E43-8B67-4A3649CEC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ABBA1C-E822-E940-9148-A5487BDD8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08A034-F2FC-E641-9D92-8CFE594C1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56D07C-2B40-1346-8517-D086B1FFF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FABD5C5-0264-2F49-8C19-F2C627B54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2DCE88-820C-0347-87F1-2F2046614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D35FA6-7BEF-234E-9F42-2311FD2F4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ABFF75B-7609-8448-B68E-E5C15C923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96E601-59F3-0F46-A3D6-6C77B2A5D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D65771C-6846-2743-997B-88678013B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C5F643-98D6-B84E-872E-A198ADAC5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B93A778-C3EE-A84B-B356-B8459C22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C0788B4-C3F0-9047-80BA-AB87DC1E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4ADC236-12A6-F643-8463-1FD369222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A95CDD-4ACA-6E45-9E03-DED57B7A1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076A291-1120-D841-A17C-4744BD31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2D9F7EB-EB5B-5849-8960-87554EFE9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E8B47E-F0B9-2F48-81E2-0CFF01F40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52769C-586D-0547-8B43-FDA5D125A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832484-9AF3-3040-B362-12AFCE82E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B343D7-5277-2544-8430-448DEC700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82C02EB-B68E-9044-994A-65588C5F1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BE44DB-D273-AB46-89D2-7C2B30912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E20485-2E4B-9B4C-AE6B-3C1B1509B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4C2AF-F9F6-6943-AF27-AD08B011A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03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27 July 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8" r:id="rId2"/>
    <p:sldLayoutId id="2147483668" r:id="rId3"/>
    <p:sldLayoutId id="2147483669" r:id="rId4"/>
    <p:sldLayoutId id="2147483652" r:id="rId5"/>
    <p:sldLayoutId id="2147483664" r:id="rId6"/>
    <p:sldLayoutId id="2147483663" r:id="rId7"/>
    <p:sldLayoutId id="2147483661" r:id="rId8"/>
    <p:sldLayoutId id="2147483679" r:id="rId9"/>
    <p:sldLayoutId id="2147483689" r:id="rId10"/>
    <p:sldLayoutId id="2147483683" r:id="rId11"/>
    <p:sldLayoutId id="2147483682" r:id="rId12"/>
    <p:sldLayoutId id="2147483687" r:id="rId13"/>
    <p:sldLayoutId id="2147483680" r:id="rId14"/>
    <p:sldLayoutId id="2147483685" r:id="rId15"/>
    <p:sldLayoutId id="2147483686" r:id="rId16"/>
    <p:sldLayoutId id="2147483688" r:id="rId17"/>
    <p:sldLayoutId id="2147483681" r:id="rId18"/>
    <p:sldLayoutId id="2147483693" r:id="rId19"/>
    <p:sldLayoutId id="2147483684" r:id="rId20"/>
    <p:sldLayoutId id="2147483677" r:id="rId21"/>
    <p:sldLayoutId id="2147483691" r:id="rId22"/>
    <p:sldLayoutId id="2147483675" r:id="rId23"/>
    <p:sldLayoutId id="2147483676" r:id="rId24"/>
    <p:sldLayoutId id="2147483690" r:id="rId25"/>
    <p:sldLayoutId id="2147483692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B7F0AB-AB54-7540-B7DC-843EC2C6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1007989"/>
            <a:ext cx="9509760" cy="27682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-US" dirty="0"/>
              <a:t>Co-design of a r</a:t>
            </a:r>
            <a:r>
              <a:rPr lang="en-US" sz="3600" dirty="0"/>
              <a:t>eturn-to-work toolkit for employers </a:t>
            </a:r>
            <a:r>
              <a:rPr lang="en-US" dirty="0"/>
              <a:t>and </a:t>
            </a:r>
            <a:r>
              <a:rPr lang="en-US" sz="3600" dirty="0"/>
              <a:t>stroke survivors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08A5E-256B-7DB3-BA8A-855C8840720C}"/>
              </a:ext>
            </a:extLst>
          </p:cNvPr>
          <p:cNvSpPr txBox="1"/>
          <p:nvPr/>
        </p:nvSpPr>
        <p:spPr>
          <a:xfrm>
            <a:off x="175845" y="5926272"/>
            <a:ext cx="3958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Kristelle Craven</a:t>
            </a:r>
          </a:p>
          <a:p>
            <a:r>
              <a:rPr lang="en-US" dirty="0">
                <a:solidFill>
                  <a:schemeClr val="bg1"/>
                </a:solidFill>
              </a:rPr>
              <a:t>Kristelle.craven1@nottingham.ac.uk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8186F-AD4B-25D7-427C-93025740A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1120" y="3776207"/>
            <a:ext cx="9509760" cy="936104"/>
          </a:xfrm>
        </p:spPr>
        <p:txBody>
          <a:bodyPr/>
          <a:lstStyle/>
          <a:p>
            <a:r>
              <a:rPr lang="en-US" dirty="0"/>
              <a:t>August 2023: Workshop 1</a:t>
            </a:r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D4F0CDE3-AD63-3994-CC81-D0E0E7976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87" y="4398676"/>
            <a:ext cx="2145749" cy="2145749"/>
          </a:xfrm>
          <a:prstGeom prst="rect">
            <a:avLst/>
          </a:prstGeom>
        </p:spPr>
      </p:pic>
      <p:pic>
        <p:nvPicPr>
          <p:cNvPr id="20" name="Picture 19" descr="A close-up of a logo&#10;&#10;Description automatically generated">
            <a:extLst>
              <a:ext uri="{FF2B5EF4-FFF2-40B4-BE49-F238E27FC236}">
                <a16:creationId xmlns:a16="http://schemas.microsoft.com/office/drawing/2014/main" id="{B8873DE8-B16E-EBAC-6FEC-7DFEA4698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19" y="5826057"/>
            <a:ext cx="4392738" cy="64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1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496D5B-C0C6-8AF3-EA55-DCE34774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17ACE-5A0F-D996-A447-90D3B46B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437068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28B8D-9C7F-316B-B71E-E150519FEF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E4499-03B0-BD0A-A0E4-6372E922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0CE89C00-D32C-BF30-4C32-823038932F3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14578001"/>
              </p:ext>
            </p:extLst>
          </p:nvPr>
        </p:nvGraphicFramePr>
        <p:xfrm>
          <a:off x="214676" y="731518"/>
          <a:ext cx="11762648" cy="4284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D51E05B-6B77-BEFF-E34B-72A915A1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agenda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6586FB-9333-BE87-57B3-D1C341691A25}"/>
              </a:ext>
            </a:extLst>
          </p:cNvPr>
          <p:cNvSpPr/>
          <p:nvPr/>
        </p:nvSpPr>
        <p:spPr>
          <a:xfrm>
            <a:off x="674500" y="4838715"/>
            <a:ext cx="11062574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 determinant is anything that influences a person’s </a:t>
            </a:r>
            <a:r>
              <a:rPr lang="en-US" sz="2400" b="1" dirty="0" err="1">
                <a:solidFill>
                  <a:schemeClr val="tx1"/>
                </a:solidFill>
              </a:rPr>
              <a:t>behaviour</a:t>
            </a:r>
            <a:r>
              <a:rPr lang="en-US" sz="2400" b="1" dirty="0">
                <a:solidFill>
                  <a:schemeClr val="tx1"/>
                </a:solidFill>
              </a:rPr>
              <a:t> (e.g., their knowledge) or the environmental conditions (e.g., workplace resources)</a:t>
            </a:r>
          </a:p>
        </p:txBody>
      </p:sp>
    </p:spTree>
    <p:extLst>
      <p:ext uri="{BB962C8B-B14F-4D97-AF65-F5344CB8AC3E}">
        <p14:creationId xmlns:p14="http://schemas.microsoft.com/office/powerpoint/2010/main" val="6013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249F5A-C417-E251-1D05-E2212C605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CD245-E5CC-AFDD-3483-F2F4029C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9C8DE-C418-0108-5C56-6AE882620B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DC5E0-C756-C6C4-6EB4-A14F9627B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0F3EA74-4CBB-E0DC-8A4A-503A529F7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pic>
        <p:nvPicPr>
          <p:cNvPr id="14" name="Graphic 13" descr="Handshake outline">
            <a:extLst>
              <a:ext uri="{FF2B5EF4-FFF2-40B4-BE49-F238E27FC236}">
                <a16:creationId xmlns:a16="http://schemas.microsoft.com/office/drawing/2014/main" id="{0D2190B4-457E-5B05-BDAD-6626586E7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9125" y="1262125"/>
            <a:ext cx="4333749" cy="433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0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BE597E-D133-E759-20BD-4DF7F2299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119D-30B5-BEFC-A50E-9486B41C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438124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37C77-432B-0DBA-C0A3-3577057B24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76FA6-13A0-908F-37AF-154741A7A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5F0268D-F609-FE6E-770E-24692B59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rationale and aim</a:t>
            </a:r>
          </a:p>
        </p:txBody>
      </p:sp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BDB7619D-1C66-9767-5DD5-EED133BB23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7"/>
          <a:stretch/>
        </p:blipFill>
        <p:spPr>
          <a:xfrm>
            <a:off x="479375" y="1098417"/>
            <a:ext cx="10905066" cy="2850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BEAFB3-4C19-6C35-F960-64DB9A537B80}"/>
              </a:ext>
            </a:extLst>
          </p:cNvPr>
          <p:cNvSpPr txBox="1"/>
          <p:nvPr/>
        </p:nvSpPr>
        <p:spPr>
          <a:xfrm>
            <a:off x="479375" y="4131976"/>
            <a:ext cx="11282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Freely available, evidence-based resources containing practical aids for employers are scarce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Main aim of project: Work with stakeholders to co-design a toolkit resource to help stroke survivors and employers plan and manage a sustainable return to work post-stroke </a:t>
            </a:r>
          </a:p>
        </p:txBody>
      </p:sp>
    </p:spTree>
    <p:extLst>
      <p:ext uri="{BB962C8B-B14F-4D97-AF65-F5344CB8AC3E}">
        <p14:creationId xmlns:p14="http://schemas.microsoft.com/office/powerpoint/2010/main" val="317511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3C09CB-27D3-898C-F6EA-C238562C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F29748-AF7E-2A15-3FA7-5BD0D790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461116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003BD-66A0-E8D3-C315-39B231FFE0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655E0-0F25-BF08-A1F5-234974B35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graphicFrame>
        <p:nvGraphicFramePr>
          <p:cNvPr id="27" name="Content Placeholder 6">
            <a:extLst>
              <a:ext uri="{FF2B5EF4-FFF2-40B4-BE49-F238E27FC236}">
                <a16:creationId xmlns:a16="http://schemas.microsoft.com/office/drawing/2014/main" id="{061EF2A8-A2CA-A45F-E379-3F93A8973F5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54479387"/>
              </p:ext>
            </p:extLst>
          </p:nvPr>
        </p:nvGraphicFramePr>
        <p:xfrm>
          <a:off x="467518" y="1798415"/>
          <a:ext cx="11256963" cy="374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2F15D7-B20A-FDF4-0C8A-72A86B0645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What we wanted to find out…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7DFD91D-CF78-C7D8-EECA-7F7FF55E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Aims</a:t>
            </a:r>
          </a:p>
        </p:txBody>
      </p:sp>
    </p:spTree>
    <p:extLst>
      <p:ext uri="{BB962C8B-B14F-4D97-AF65-F5344CB8AC3E}">
        <p14:creationId xmlns:p14="http://schemas.microsoft.com/office/powerpoint/2010/main" val="11434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81D43-8211-A2C1-8F75-E97308E0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3A5142-C157-AB38-974B-C3B5162F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5171300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FE03A-B5E1-3BD2-5894-730C1AB236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21DBE-1290-0DE8-6D84-11CEB934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38982-13A6-1B49-6C7A-DC1DEFC2C50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Systematic review of 23 published studies conducted worldwide (with 9 focusing on employers of people with acquired brain injuries)  </a:t>
            </a:r>
          </a:p>
          <a:p>
            <a:r>
              <a:rPr lang="en-US" sz="2400" dirty="0"/>
              <a:t>Online survey of 50 employers</a:t>
            </a:r>
          </a:p>
          <a:p>
            <a:r>
              <a:rPr lang="en-US" sz="2400" dirty="0"/>
              <a:t>7 interviews with stroke survivors, employers and occupational therapists who support stroke survivors to return to work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2C52E6-17D5-C5CF-CE91-F9C5C7CF2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What we did…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452A315-9F87-2B93-8650-D6B69C48C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Methods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2B5231-CB38-AF95-50AC-696006D178B0}"/>
              </a:ext>
            </a:extLst>
          </p:cNvPr>
          <p:cNvSpPr txBox="1"/>
          <p:nvPr/>
        </p:nvSpPr>
        <p:spPr>
          <a:xfrm>
            <a:off x="5486400" y="3352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13BECFB-435D-7E75-AA39-0529D88EF710}"/>
              </a:ext>
            </a:extLst>
          </p:cNvPr>
          <p:cNvSpPr/>
          <p:nvPr/>
        </p:nvSpPr>
        <p:spPr>
          <a:xfrm>
            <a:off x="479375" y="4596772"/>
            <a:ext cx="10967232" cy="9062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Employers defined as anyone in an occupational role involving staff responsibility (e.g., supervisor, manager, HR, Occupational Health, business director)</a:t>
            </a:r>
          </a:p>
        </p:txBody>
      </p:sp>
    </p:spTree>
    <p:extLst>
      <p:ext uri="{BB962C8B-B14F-4D97-AF65-F5344CB8AC3E}">
        <p14:creationId xmlns:p14="http://schemas.microsoft.com/office/powerpoint/2010/main" val="384441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D97A07-E805-AC02-19B7-A1E67090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0DF10-A6C9-F839-ED45-F61F956B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5104508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0B3E8-6295-61F0-C2E4-61D39D90D5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1ECFA-4AF5-7DE0-E760-4C46AE592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CFAD7A-BC32-6F76-FA17-6353865F0E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604" y="2134539"/>
            <a:ext cx="8501767" cy="3746498"/>
          </a:xfrm>
        </p:spPr>
        <p:txBody>
          <a:bodyPr/>
          <a:lstStyle/>
          <a:p>
            <a:pPr>
              <a:spcBef>
                <a:spcPts val="1600"/>
              </a:spcBef>
              <a:spcAft>
                <a:spcPts val="600"/>
              </a:spcAft>
            </a:pP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Online survey of 50 employers</a:t>
            </a:r>
            <a:endParaRPr lang="en-GB" sz="2400" dirty="0">
              <a:solidFill>
                <a:srgbClr val="000000"/>
              </a:solidFill>
              <a:effectLst/>
              <a:latin typeface="+mn-lt"/>
            </a:endParaRPr>
          </a:p>
          <a:p>
            <a:pPr>
              <a:spcBef>
                <a:spcPts val="1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Mix of managers (38%), business owners (12%), occupational health physicians (10%), and other roles (40%)</a:t>
            </a:r>
            <a:endParaRPr lang="en-GB" sz="2400" dirty="0">
              <a:latin typeface="+mn-lt"/>
            </a:endParaRPr>
          </a:p>
          <a:p>
            <a:pPr>
              <a:spcBef>
                <a:spcPts val="1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Age range: 26-55+, 60% female, 50% with experience of post-stroke return to work</a:t>
            </a:r>
            <a:endParaRPr lang="en-GB" sz="2400" dirty="0">
              <a:latin typeface="+mn-lt"/>
            </a:endParaRPr>
          </a:p>
          <a:p>
            <a:pPr>
              <a:spcBef>
                <a:spcPts val="1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Based in health/social care (44%), manufacturing (20%), or other industries (36%) </a:t>
            </a:r>
            <a:endParaRPr lang="en-GB" sz="2400" dirty="0">
              <a:latin typeface="+mn-lt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810B90-9581-4C79-2CD4-EB07391246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7151" y="1322874"/>
            <a:ext cx="11257698" cy="627765"/>
          </a:xfrm>
        </p:spPr>
        <p:txBody>
          <a:bodyPr/>
          <a:lstStyle/>
          <a:p>
            <a:r>
              <a:rPr lang="en-US" dirty="0"/>
              <a:t>Online survey: Characteristics of the respondents</a:t>
            </a:r>
            <a:endParaRPr lang="en-GB" dirty="0"/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5DFE34A-5B2B-6DCE-B80A-B7D51F9F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Results (1)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D0CCD4CC-BCB2-D34B-C386-23B623598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29" y="1950639"/>
            <a:ext cx="2214882" cy="385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63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D1C30-1159-13F6-6C30-4BB1F0BDB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406D87-D9CF-5520-15A3-7A5538004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811900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CBE0B-BD69-8C91-E499-5EB2159A56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ECE3F-5772-9B3A-B9C0-320E08A4C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361E5-ED08-DCD4-3277-C8D0AC3F1A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5" y="2057403"/>
            <a:ext cx="11257699" cy="3746498"/>
          </a:xfrm>
        </p:spPr>
        <p:txBody>
          <a:bodyPr/>
          <a:lstStyle/>
          <a:p>
            <a:r>
              <a:rPr lang="en-US" sz="2400" b="1" dirty="0">
                <a:latin typeface="+mn-lt"/>
                <a:cs typeface="Calibri" panose="020F0502020204030204" pitchFamily="34" charset="0"/>
              </a:rPr>
              <a:t>Stroke survivors: </a:t>
            </a:r>
            <a:r>
              <a:rPr lang="en-US" sz="2400" dirty="0">
                <a:latin typeface="+mn-lt"/>
                <a:cs typeface="Calibri" panose="020F0502020204030204" pitchFamily="34" charset="0"/>
              </a:rPr>
              <a:t>NHS dental nurse, physiotherapist/business owner, HR director</a:t>
            </a:r>
          </a:p>
          <a:p>
            <a:r>
              <a:rPr lang="en-US" sz="2400" b="1" dirty="0">
                <a:latin typeface="+mn-lt"/>
                <a:cs typeface="Calibri" panose="020F0502020204030204" pitchFamily="34" charset="0"/>
              </a:rPr>
              <a:t>Employers: </a:t>
            </a:r>
            <a:r>
              <a:rPr lang="en-US" sz="2400" dirty="0">
                <a:latin typeface="+mn-lt"/>
                <a:cs typeface="Calibri" panose="020F0502020204030204" pitchFamily="34" charset="0"/>
              </a:rPr>
              <a:t>NHS line manager, HR officer</a:t>
            </a:r>
          </a:p>
          <a:p>
            <a:r>
              <a:rPr lang="en-US" sz="2400" b="1" dirty="0">
                <a:latin typeface="+mn-lt"/>
                <a:cs typeface="Calibri" panose="020F0502020204030204" pitchFamily="34" charset="0"/>
              </a:rPr>
              <a:t>Occupational therapists</a:t>
            </a:r>
            <a:r>
              <a:rPr lang="en-US" sz="2400" dirty="0">
                <a:latin typeface="+mn-lt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+mn-lt"/>
                <a:cs typeface="Calibri" panose="020F0502020204030204" pitchFamily="34" charset="0"/>
              </a:rPr>
              <a:t>specialising</a:t>
            </a:r>
            <a:r>
              <a:rPr lang="en-US" sz="2400" dirty="0">
                <a:latin typeface="+mn-lt"/>
                <a:cs typeface="Calibri" panose="020F0502020204030204" pitchFamily="34" charset="0"/>
              </a:rPr>
              <a:t> in neuro-rehabilitation</a:t>
            </a:r>
          </a:p>
          <a:p>
            <a:endParaRPr lang="en-US" sz="2400" dirty="0">
              <a:latin typeface="+mn-lt"/>
              <a:cs typeface="Calibri" panose="020F0502020204030204" pitchFamily="34" charset="0"/>
            </a:endParaRPr>
          </a:p>
          <a:p>
            <a:r>
              <a:rPr lang="en-US" sz="2400" b="1" dirty="0" err="1">
                <a:latin typeface="+mn-lt"/>
                <a:cs typeface="Calibri" panose="020F0502020204030204" pitchFamily="34" charset="0"/>
              </a:rPr>
              <a:t>Organisational</a:t>
            </a:r>
            <a:r>
              <a:rPr lang="en-US" sz="2400" b="1" dirty="0">
                <a:latin typeface="+mn-lt"/>
                <a:cs typeface="Calibri" panose="020F0502020204030204" pitchFamily="34" charset="0"/>
              </a:rPr>
              <a:t> settings discussed</a:t>
            </a:r>
            <a:r>
              <a:rPr lang="en-US" sz="2400" dirty="0">
                <a:latin typeface="+mn-lt"/>
                <a:cs typeface="Calibri" panose="020F0502020204030204" pitchFamily="34" charset="0"/>
              </a:rPr>
              <a:t>: NHS dental clinic, therapy business offering rehabilitative services, NHS radiology department, fiberglass factory, car dealership, warehouse, charity for disabled people, hospitality and tourism business, education service within prison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ECBE81-A45D-1E0E-1AE6-54E3A542C8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3751" y="1343471"/>
            <a:ext cx="11257698" cy="627765"/>
          </a:xfrm>
        </p:spPr>
        <p:txBody>
          <a:bodyPr/>
          <a:lstStyle/>
          <a:p>
            <a:r>
              <a:rPr lang="en-US" dirty="0"/>
              <a:t>Interviews: characteristics of interviewees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6D69B1B-919A-E053-4838-9A9F56B8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Results (2)</a:t>
            </a:r>
          </a:p>
        </p:txBody>
      </p:sp>
    </p:spTree>
    <p:extLst>
      <p:ext uri="{BB962C8B-B14F-4D97-AF65-F5344CB8AC3E}">
        <p14:creationId xmlns:p14="http://schemas.microsoft.com/office/powerpoint/2010/main" val="267302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DD9634-43F4-4476-91EE-2A1830ED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80AAA-2807-05A1-2010-C8AC46D6E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886444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E64CD-B775-43F2-2952-C57D698455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8BD9F-4C43-E562-049D-60F4EE160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9CE648-74F3-74A7-21E4-4BEA475BBF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376" y="1243879"/>
            <a:ext cx="11257698" cy="627765"/>
          </a:xfrm>
        </p:spPr>
        <p:txBody>
          <a:bodyPr/>
          <a:lstStyle/>
          <a:p>
            <a:r>
              <a:rPr lang="en-US" dirty="0"/>
              <a:t>Which employers need guidance, and on what?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9FB0B8F-D510-4A5F-A032-09E85F05E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Results (statistical analyses) (3)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AE1731-E92E-3F9D-1AC2-F7D59D182944}"/>
              </a:ext>
            </a:extLst>
          </p:cNvPr>
          <p:cNvSpPr/>
          <p:nvPr/>
        </p:nvSpPr>
        <p:spPr>
          <a:xfrm>
            <a:off x="477951" y="4783347"/>
            <a:ext cx="11246898" cy="10643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These educational needs also shown in review and interviews; HR/OH personnel sometimes would have benefitted from education also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A2F5821-B2BD-0584-C8C1-B8FD91A21A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7150" y="1871644"/>
            <a:ext cx="11257699" cy="3746498"/>
          </a:xfrm>
        </p:spPr>
        <p:txBody>
          <a:bodyPr/>
          <a:lstStyle/>
          <a:p>
            <a:r>
              <a:rPr lang="en-GB" sz="2400" b="1" dirty="0">
                <a:solidFill>
                  <a:srgbClr val="000000"/>
                </a:solidFill>
                <a:latin typeface="+mn-lt"/>
              </a:rPr>
              <a:t>Employers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+mn-lt"/>
              </a:rPr>
              <a:t> with no HR/Occupational Health (OH) support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need education on stroke and actions to take during the return-to-work process. 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  <a:p>
            <a:r>
              <a:rPr lang="en-GB" sz="2400" b="1" i="0" dirty="0">
                <a:solidFill>
                  <a:srgbClr val="000000"/>
                </a:solidFill>
                <a:effectLst/>
                <a:latin typeface="+mn-lt"/>
              </a:rPr>
              <a:t>Small and medium-sized enterprises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 may benefit from education on return-to-work process actions (e.g., how to do a work trial, how to plan a return to work). </a:t>
            </a:r>
          </a:p>
          <a:p>
            <a:r>
              <a:rPr lang="en-GB" sz="2400" b="1" i="0" dirty="0">
                <a:solidFill>
                  <a:srgbClr val="000000"/>
                </a:solidFill>
                <a:effectLst/>
                <a:latin typeface="+mn-lt"/>
              </a:rPr>
              <a:t>Employers with no past experience of post-stroke return to work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+mn-lt"/>
              </a:rPr>
              <a:t>may have lower perceived competency for carrying out supportive actions to facilitate return to work; these employers may also benefit from education on stroke.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397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C86F79-03DE-674C-D180-4392882B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C8FC0-A4D3-050B-C47B-C603C6DF1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789310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5AD7-C208-7AD1-19F5-F11254E57B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5C254-9636-B526-ECC0-A76AEBA5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EDF1BC7-11A1-8D60-CBAD-62793E738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38" y="3757"/>
            <a:ext cx="10578834" cy="1035050"/>
          </a:xfrm>
        </p:spPr>
        <p:txBody>
          <a:bodyPr/>
          <a:lstStyle/>
          <a:p>
            <a:r>
              <a:rPr lang="en-US" dirty="0"/>
              <a:t>Needs assessment: Synthesis of all results (4)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BCA5D-7BD3-C821-1352-9514E088E7D1}"/>
              </a:ext>
            </a:extLst>
          </p:cNvPr>
          <p:cNvSpPr/>
          <p:nvPr/>
        </p:nvSpPr>
        <p:spPr>
          <a:xfrm>
            <a:off x="479375" y="2126658"/>
            <a:ext cx="4789310" cy="9096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Occupational Health/managing director’s </a:t>
            </a:r>
            <a:r>
              <a:rPr lang="en-GB" sz="1350" i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fear of causing another stroke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under-estimation of stroke survivor’s abilities. </a:t>
            </a:r>
          </a:p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HR staff over-estimated stroke survivor’s abilities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DCE882-06C0-5EE3-873B-BDA96453E757}"/>
              </a:ext>
            </a:extLst>
          </p:cNvPr>
          <p:cNvSpPr/>
          <p:nvPr/>
        </p:nvSpPr>
        <p:spPr>
          <a:xfrm>
            <a:off x="479375" y="3164924"/>
            <a:ext cx="4789310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E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mployer showed hesitation over accommodations to support stroke survivor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BFEC4-5C69-31C3-04FE-A2889CF17125}"/>
              </a:ext>
            </a:extLst>
          </p:cNvPr>
          <p:cNvSpPr/>
          <p:nvPr/>
        </p:nvSpPr>
        <p:spPr>
          <a:xfrm>
            <a:off x="479375" y="3824427"/>
            <a:ext cx="4789310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Inadequate support given to a stroke survivor with emotional lability and volatility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4144C3-130D-C4FC-1699-461547AF031B}"/>
              </a:ext>
            </a:extLst>
          </p:cNvPr>
          <p:cNvSpPr/>
          <p:nvPr/>
        </p:nvSpPr>
        <p:spPr>
          <a:xfrm>
            <a:off x="479375" y="4500525"/>
            <a:ext cx="4789310" cy="6671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Unable to carry out difficult conversations with stroke survivor, relied on NHS OT to carry out the conversations instead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F28E69-CDB7-FE9B-0987-EA456594FBEC}"/>
              </a:ext>
            </a:extLst>
          </p:cNvPr>
          <p:cNvSpPr/>
          <p:nvPr/>
        </p:nvSpPr>
        <p:spPr>
          <a:xfrm>
            <a:off x="467151" y="5277125"/>
            <a:ext cx="4789310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5. Occupational health staff and managing director did not keep stroke survivor informed about </a:t>
            </a:r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return-to-work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plans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78E696-35CC-5821-C376-4568711A5E31}"/>
              </a:ext>
            </a:extLst>
          </p:cNvPr>
          <p:cNvSpPr/>
          <p:nvPr/>
        </p:nvSpPr>
        <p:spPr>
          <a:xfrm>
            <a:off x="6226630" y="1860769"/>
            <a:ext cx="5510444" cy="1181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cs typeface="Times New Roman" panose="02020603050405020304" pitchFamily="18" charset="0"/>
              </a:rPr>
              <a:t>Stroke survivor not trusted to have a workload </a:t>
            </a:r>
          </a:p>
          <a:p>
            <a:r>
              <a:rPr lang="en-GB" sz="1350" dirty="0">
                <a:solidFill>
                  <a:schemeClr val="tx1"/>
                </a:solidFill>
                <a:cs typeface="Times New Roman" panose="02020603050405020304" pitchFamily="18" charset="0"/>
              </a:rPr>
              <a:t>(significantly hindering return to work) </a:t>
            </a:r>
          </a:p>
          <a:p>
            <a:endParaRPr lang="en-GB" sz="13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 not given supervisory support when needed (also expected to complete return-to-work process in 4 weeks)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0478DD-63A0-BCD8-4172-F5B875584491}"/>
              </a:ext>
            </a:extLst>
          </p:cNvPr>
          <p:cNvSpPr/>
          <p:nvPr/>
        </p:nvSpPr>
        <p:spPr>
          <a:xfrm>
            <a:off x="6214406" y="3164924"/>
            <a:ext cx="5510443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Longer return-to-work process for stroke survivor, employer felt stressed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AF1DB6-1124-C3ED-8E4D-8278F4DDED68}"/>
              </a:ext>
            </a:extLst>
          </p:cNvPr>
          <p:cNvSpPr/>
          <p:nvPr/>
        </p:nvSpPr>
        <p:spPr>
          <a:xfrm>
            <a:off x="6214406" y="3843639"/>
            <a:ext cx="5510442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 suspended for 6 months over altercation with agency worker on night shift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AE22BF-9292-C40D-407C-E34C3C82BCA1}"/>
              </a:ext>
            </a:extLst>
          </p:cNvPr>
          <p:cNvSpPr/>
          <p:nvPr/>
        </p:nvSpPr>
        <p:spPr>
          <a:xfrm>
            <a:off x="6226630" y="4500525"/>
            <a:ext cx="5510442" cy="6671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Uncertain whether these conversations would have taken place without OT’s support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07AAC5-42D8-F5F0-5B99-7B97BD460BB0}"/>
              </a:ext>
            </a:extLst>
          </p:cNvPr>
          <p:cNvSpPr/>
          <p:nvPr/>
        </p:nvSpPr>
        <p:spPr>
          <a:xfrm>
            <a:off x="6226630" y="5277125"/>
            <a:ext cx="5498218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 felt anxious about paying bills, and return to work felt impossible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0411B59-3D72-A90B-56A5-842ACED49E60}"/>
              </a:ext>
            </a:extLst>
          </p:cNvPr>
          <p:cNvSpPr/>
          <p:nvPr/>
        </p:nvSpPr>
        <p:spPr>
          <a:xfrm>
            <a:off x="454926" y="1388871"/>
            <a:ext cx="4789310" cy="6089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Problematic behaviours of employers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23EE248-0495-FA36-15EE-346BAEF71673}"/>
              </a:ext>
            </a:extLst>
          </p:cNvPr>
          <p:cNvSpPr/>
          <p:nvPr/>
        </p:nvSpPr>
        <p:spPr>
          <a:xfrm>
            <a:off x="6213067" y="1161264"/>
            <a:ext cx="5499558" cy="6089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Problem/s caused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90EBC4C-D41C-379B-20BB-1F2EB9F21FED}"/>
              </a:ext>
            </a:extLst>
          </p:cNvPr>
          <p:cNvSpPr/>
          <p:nvPr/>
        </p:nvSpPr>
        <p:spPr>
          <a:xfrm>
            <a:off x="5331828" y="2636921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3AC1476E-6841-DEA0-4B95-C54C32F1655F}"/>
              </a:ext>
            </a:extLst>
          </p:cNvPr>
          <p:cNvSpPr/>
          <p:nvPr/>
        </p:nvSpPr>
        <p:spPr>
          <a:xfrm>
            <a:off x="5325048" y="3406173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06468EF-853F-A3F0-8256-3E490A79440A}"/>
              </a:ext>
            </a:extLst>
          </p:cNvPr>
          <p:cNvSpPr/>
          <p:nvPr/>
        </p:nvSpPr>
        <p:spPr>
          <a:xfrm>
            <a:off x="5331828" y="4134407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29BC500-C22B-988B-5D24-1BF8AB1A7B14}"/>
              </a:ext>
            </a:extLst>
          </p:cNvPr>
          <p:cNvSpPr/>
          <p:nvPr/>
        </p:nvSpPr>
        <p:spPr>
          <a:xfrm>
            <a:off x="5331828" y="4858864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3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C86F79-03DE-674C-D180-4392882B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C8FC0-A4D3-050B-C47B-C603C6DF1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642604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5AD7-C208-7AD1-19F5-F11254E57B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5C254-9636-B526-ECC0-A76AEBA5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EDF1BC7-11A1-8D60-CBAD-62793E73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assessment: Synthesis of all results (5)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BCA5D-7BD3-C821-1352-9514E088E7D1}"/>
              </a:ext>
            </a:extLst>
          </p:cNvPr>
          <p:cNvSpPr/>
          <p:nvPr/>
        </p:nvSpPr>
        <p:spPr>
          <a:xfrm>
            <a:off x="479375" y="2298939"/>
            <a:ext cx="4789310" cy="7046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GB" sz="1350" i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Co-workers showed frustration with stroke survivors when attempting to support them. 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Also made comments about stroke survivor age.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DCE882-06C0-5EE3-873B-BDA96453E757}"/>
              </a:ext>
            </a:extLst>
          </p:cNvPr>
          <p:cNvSpPr/>
          <p:nvPr/>
        </p:nvSpPr>
        <p:spPr>
          <a:xfrm>
            <a:off x="480403" y="3051076"/>
            <a:ext cx="4789310" cy="371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7. Stroke survivor did not disclose needs to employer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BFEC4-5C69-31C3-04FE-A2889CF17125}"/>
              </a:ext>
            </a:extLst>
          </p:cNvPr>
          <p:cNvSpPr/>
          <p:nvPr/>
        </p:nvSpPr>
        <p:spPr>
          <a:xfrm>
            <a:off x="481430" y="3459609"/>
            <a:ext cx="4789310" cy="371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8. 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 rushed to return to work too soon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4144C3-130D-C4FC-1699-461547AF031B}"/>
              </a:ext>
            </a:extLst>
          </p:cNvPr>
          <p:cNvSpPr/>
          <p:nvPr/>
        </p:nvSpPr>
        <p:spPr>
          <a:xfrm>
            <a:off x="479375" y="3877398"/>
            <a:ext cx="4789310" cy="3175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9. Stroke survivor did not engage with employer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F28E69-CDB7-FE9B-0987-EA456594FBEC}"/>
              </a:ext>
            </a:extLst>
          </p:cNvPr>
          <p:cNvSpPr/>
          <p:nvPr/>
        </p:nvSpPr>
        <p:spPr>
          <a:xfrm>
            <a:off x="480404" y="4248340"/>
            <a:ext cx="4789310" cy="858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10. Organisational changes during a stroke survivor’s absence  (e.g., staffing, procedure, structure) meant stroke survivors had to return to work in unsuitable, alternative roles, or a new worksite location.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78E696-35CC-5821-C376-4568711A5E31}"/>
              </a:ext>
            </a:extLst>
          </p:cNvPr>
          <p:cNvSpPr/>
          <p:nvPr/>
        </p:nvSpPr>
        <p:spPr>
          <a:xfrm>
            <a:off x="6214405" y="2065700"/>
            <a:ext cx="5510444" cy="6671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survivors left feeling shamed, invalidated, and wanting to isolate selves from co-workers. Self-employed stroke survivor had increased workload due to co-worker leaving her business.</a:t>
            </a:r>
          </a:p>
          <a:p>
            <a:endParaRPr lang="en-GB" sz="1350" dirty="0"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0478DD-63A0-BCD8-4172-F5B875584491}"/>
              </a:ext>
            </a:extLst>
          </p:cNvPr>
          <p:cNvSpPr/>
          <p:nvPr/>
        </p:nvSpPr>
        <p:spPr>
          <a:xfrm>
            <a:off x="6212041" y="2781750"/>
            <a:ext cx="5510443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E.g., O</a:t>
            </a:r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 stroke survivor had too-large workload. Necessary accommodations not made.</a:t>
            </a:r>
            <a:r>
              <a:rPr lang="en-GB" sz="1350" dirty="0">
                <a:solidFill>
                  <a:schemeClr val="tx1"/>
                </a:solidFill>
                <a:effectLst/>
              </a:rPr>
              <a:t> 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AF1DB6-1124-C3ED-8E4D-8278F4DDED68}"/>
              </a:ext>
            </a:extLst>
          </p:cNvPr>
          <p:cNvSpPr/>
          <p:nvPr/>
        </p:nvSpPr>
        <p:spPr>
          <a:xfrm>
            <a:off x="6214096" y="3377136"/>
            <a:ext cx="5510442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Return to work negatively impacted. Studies have linked this to anxiety/depression</a:t>
            </a:r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AE22BF-9292-C40D-407C-E34C3C82BCA1}"/>
              </a:ext>
            </a:extLst>
          </p:cNvPr>
          <p:cNvSpPr/>
          <p:nvPr/>
        </p:nvSpPr>
        <p:spPr>
          <a:xfrm>
            <a:off x="6212041" y="3970818"/>
            <a:ext cx="5833157" cy="3651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Line manager stressed due to lack of communication from stroke survivor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07AAC5-42D8-F5F0-5B99-7B97BD460BB0}"/>
              </a:ext>
            </a:extLst>
          </p:cNvPr>
          <p:cNvSpPr/>
          <p:nvPr/>
        </p:nvSpPr>
        <p:spPr>
          <a:xfrm>
            <a:off x="6214096" y="4385257"/>
            <a:ext cx="5498218" cy="547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survivors and management staff experienced increased stress and challenges during return-to-work process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0411B59-3D72-A90B-56A5-842ACED49E60}"/>
              </a:ext>
            </a:extLst>
          </p:cNvPr>
          <p:cNvSpPr/>
          <p:nvPr/>
        </p:nvSpPr>
        <p:spPr>
          <a:xfrm>
            <a:off x="467151" y="1418259"/>
            <a:ext cx="4789310" cy="8311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Problematic </a:t>
            </a:r>
            <a:r>
              <a:rPr lang="en-US" dirty="0" err="1"/>
              <a:t>behaviours</a:t>
            </a:r>
            <a:r>
              <a:rPr lang="en-US" dirty="0"/>
              <a:t> or environmental conditions relating to stroke survivors, employers, and co-workers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23EE248-0495-FA36-15EE-346BAEF71673}"/>
              </a:ext>
            </a:extLst>
          </p:cNvPr>
          <p:cNvSpPr/>
          <p:nvPr/>
        </p:nvSpPr>
        <p:spPr>
          <a:xfrm>
            <a:off x="6199816" y="1422803"/>
            <a:ext cx="5499558" cy="6089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Problem/s caused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430AB02-182D-BFBA-0FB3-37EFCF42EDB5}"/>
              </a:ext>
            </a:extLst>
          </p:cNvPr>
          <p:cNvSpPr/>
          <p:nvPr/>
        </p:nvSpPr>
        <p:spPr>
          <a:xfrm>
            <a:off x="244900" y="5152767"/>
            <a:ext cx="5026756" cy="4967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11. COVID-19 caused short staffing and meant that adaptations to working practices required, e.g., all meetings held online.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146BC9-01EC-68D9-B2C5-735DC17B7184}"/>
              </a:ext>
            </a:extLst>
          </p:cNvPr>
          <p:cNvSpPr/>
          <p:nvPr/>
        </p:nvSpPr>
        <p:spPr>
          <a:xfrm>
            <a:off x="6212041" y="4977764"/>
            <a:ext cx="5498218" cy="6717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Line manager experienced lack of support due to other teams bein</a:t>
            </a:r>
            <a:r>
              <a:rPr lang="en-GB" sz="135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 short staffed, stroke survivors felt isolated and unsupported, struggled with online meetings due to visual fatigue and hearing issues</a:t>
            </a:r>
            <a:endParaRPr lang="en-GB" sz="135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0FB1CC4-AC38-2490-9945-2CEFF3AF1AEE}"/>
              </a:ext>
            </a:extLst>
          </p:cNvPr>
          <p:cNvSpPr/>
          <p:nvPr/>
        </p:nvSpPr>
        <p:spPr>
          <a:xfrm>
            <a:off x="5325048" y="3406173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6F6A0E83-A01A-BCBC-3987-6E3B05FE42CD}"/>
              </a:ext>
            </a:extLst>
          </p:cNvPr>
          <p:cNvSpPr/>
          <p:nvPr/>
        </p:nvSpPr>
        <p:spPr>
          <a:xfrm>
            <a:off x="5317240" y="2651273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E129211-2290-0CD1-6379-C4001D98BA98}"/>
              </a:ext>
            </a:extLst>
          </p:cNvPr>
          <p:cNvSpPr/>
          <p:nvPr/>
        </p:nvSpPr>
        <p:spPr>
          <a:xfrm>
            <a:off x="5317240" y="4075326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F85ACB5-C817-34F7-B725-0DB10BB855A7}"/>
              </a:ext>
            </a:extLst>
          </p:cNvPr>
          <p:cNvSpPr/>
          <p:nvPr/>
        </p:nvSpPr>
        <p:spPr>
          <a:xfrm>
            <a:off x="5317240" y="4747512"/>
            <a:ext cx="831658" cy="2562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34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695C51-D722-68C2-DA08-E2997436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AF3431C-38EB-1BA3-23AA-F134AB11E2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79096" y="1385394"/>
            <a:ext cx="5045753" cy="366368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Which </a:t>
            </a:r>
            <a:r>
              <a:rPr lang="en-US" sz="3200" dirty="0" err="1"/>
              <a:t>behaviours</a:t>
            </a:r>
            <a:r>
              <a:rPr lang="en-US" sz="3200" dirty="0"/>
              <a:t> or environmental conditions were most concerning? </a:t>
            </a:r>
          </a:p>
          <a:p>
            <a:pPr marL="742950" indent="-742950">
              <a:buAutoNum type="arabicPeriod"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Do you have anything to add?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[10 mins group discussion]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139D7A5-8D14-8328-BA2E-597A4479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task 1 (Selecting priority areas)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10EA9D8-65D2-D55A-181C-FECCBA5094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136530"/>
              </p:ext>
            </p:extLst>
          </p:nvPr>
        </p:nvGraphicFramePr>
        <p:xfrm>
          <a:off x="0" y="1061342"/>
          <a:ext cx="6877878" cy="5477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0050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9AD3B8-8BA7-FBEF-2966-692D57F13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ED54F-2885-3CCD-B42D-9607116C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FA237-A7D5-3715-EFAD-BBBBB1497B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DF0C5-8367-5392-A28B-3D0D422FC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FA2EF-BB78-7F50-9B51-9FB69884A5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5" y="1495185"/>
            <a:ext cx="11257699" cy="439556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Which </a:t>
            </a:r>
            <a:r>
              <a:rPr lang="en-US" sz="3200" b="1" u="sng" dirty="0"/>
              <a:t>three</a:t>
            </a:r>
            <a:r>
              <a:rPr lang="en-US" sz="3200" dirty="0"/>
              <a:t> </a:t>
            </a:r>
            <a:r>
              <a:rPr lang="en-US" sz="3200" dirty="0" err="1"/>
              <a:t>behaviours</a:t>
            </a:r>
            <a:r>
              <a:rPr lang="en-US" sz="3200" dirty="0"/>
              <a:t> or environmental conditions should the toolkit focus on? (multiple-choice poll exercise)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How would you rate their importance? (ranking exercise)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[10 mins]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C9B83CF-3D41-B126-9047-C9356B09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task 1 (Selecting priority areas)</a:t>
            </a:r>
          </a:p>
        </p:txBody>
      </p:sp>
    </p:spTree>
    <p:extLst>
      <p:ext uri="{BB962C8B-B14F-4D97-AF65-F5344CB8AC3E}">
        <p14:creationId xmlns:p14="http://schemas.microsoft.com/office/powerpoint/2010/main" val="2647281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7A8875-04D8-C904-1C1F-2BC575F0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DD2FA1-B477-580B-7892-9D02F4300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5813036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DA9B-51F5-23D2-1386-016011A321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366E4-B5C9-2AFE-A627-B86A668C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FFF90-D055-4657-9A9C-DF255EC831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5" y="1495185"/>
            <a:ext cx="11257699" cy="439556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Based on the </a:t>
            </a:r>
            <a:r>
              <a:rPr lang="en-US" sz="3200" u="sng" dirty="0"/>
              <a:t>three</a:t>
            </a:r>
            <a:r>
              <a:rPr lang="en-US" sz="3200" dirty="0"/>
              <a:t> </a:t>
            </a:r>
            <a:r>
              <a:rPr lang="en-US" sz="3200" dirty="0" err="1"/>
              <a:t>behaviours</a:t>
            </a:r>
            <a:r>
              <a:rPr lang="en-US" sz="3200" dirty="0"/>
              <a:t>/environmental factors selected, what should the toolkit’s overarching aim be?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[open discussion in breakout rooms – 10 mins, then feed back to rest of group] [10 mins]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[Total: 20 mins]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0A66FF-9453-2A8E-B1A2-0E56D4DE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task 1 (Deciding the aim of the toolkit)</a:t>
            </a:r>
          </a:p>
        </p:txBody>
      </p:sp>
    </p:spTree>
    <p:extLst>
      <p:ext uri="{BB962C8B-B14F-4D97-AF65-F5344CB8AC3E}">
        <p14:creationId xmlns:p14="http://schemas.microsoft.com/office/powerpoint/2010/main" val="1434230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A43624-975C-99EE-CEA4-95219D6C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1245A-1B2D-8AC7-5B50-4C390A00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5277980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FEA96-FA7B-62D3-8139-71946CA245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D54FA-3E34-5E03-9B6E-EA17C2E2D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C887BAB-CE5C-2626-5925-159D76F070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375" y="1409080"/>
            <a:ext cx="11507135" cy="627765"/>
          </a:xfrm>
        </p:spPr>
        <p:txBody>
          <a:bodyPr/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sz="3200" b="0" dirty="0">
                <a:solidFill>
                  <a:schemeClr val="tx1"/>
                </a:solidFill>
              </a:rPr>
              <a:t>Based on the three </a:t>
            </a:r>
            <a:r>
              <a:rPr lang="en-US" sz="3200" b="0" dirty="0" err="1">
                <a:solidFill>
                  <a:schemeClr val="tx1"/>
                </a:solidFill>
              </a:rPr>
              <a:t>behaviours</a:t>
            </a:r>
            <a:r>
              <a:rPr lang="en-US" sz="3200" b="0" dirty="0">
                <a:solidFill>
                  <a:schemeClr val="tx1"/>
                </a:solidFill>
              </a:rPr>
              <a:t>/environmental factors selected, which determinants should we target? (see next slide) 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sz="3200" b="0" dirty="0">
                <a:solidFill>
                  <a:schemeClr val="tx1"/>
                </a:solidFill>
              </a:rPr>
              <a:t>Are there any you would like to add? [20 mins]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endParaRPr lang="en-US" sz="3600" b="0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B3962A4-D8BB-7086-F7C4-9403C065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task 2: Selection of determinants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6C5C2B4-4ADB-AF67-A366-FFB5537118DA}"/>
              </a:ext>
            </a:extLst>
          </p:cNvPr>
          <p:cNvSpPr/>
          <p:nvPr/>
        </p:nvSpPr>
        <p:spPr>
          <a:xfrm>
            <a:off x="596024" y="3886049"/>
            <a:ext cx="10999952" cy="12557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 determinant is anything that influences a person’s </a:t>
            </a:r>
            <a:r>
              <a:rPr lang="en-US" sz="2400" b="1" dirty="0" err="1">
                <a:solidFill>
                  <a:schemeClr val="tx1"/>
                </a:solidFill>
              </a:rPr>
              <a:t>behaviour</a:t>
            </a:r>
            <a:r>
              <a:rPr lang="en-US" sz="2400" b="1" dirty="0">
                <a:solidFill>
                  <a:schemeClr val="tx1"/>
                </a:solidFill>
              </a:rPr>
              <a:t> (e.g., their knowledge) or the environmental conditions (e.g., workplace resources)</a:t>
            </a:r>
          </a:p>
        </p:txBody>
      </p:sp>
    </p:spTree>
    <p:extLst>
      <p:ext uri="{BB962C8B-B14F-4D97-AF65-F5344CB8AC3E}">
        <p14:creationId xmlns:p14="http://schemas.microsoft.com/office/powerpoint/2010/main" val="1831434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2D4041-50EB-CCAC-8ACA-DC2198FB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472E8-2D46-CAC5-2E3B-47B4ACFA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727948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586034F-4655-0183-E79C-7BF2B3B3B6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15649-C3D2-9989-85E2-A2D099C0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August, 2023</a:t>
            </a:r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53A09017-D3A2-CB5F-863E-2A52DCF1091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62272323"/>
              </p:ext>
            </p:extLst>
          </p:nvPr>
        </p:nvGraphicFramePr>
        <p:xfrm>
          <a:off x="480112" y="1029589"/>
          <a:ext cx="11256962" cy="5335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5873">
                  <a:extLst>
                    <a:ext uri="{9D8B030D-6E8A-4147-A177-3AD203B41FA5}">
                      <a16:colId xmlns:a16="http://schemas.microsoft.com/office/drawing/2014/main" val="379193545"/>
                    </a:ext>
                  </a:extLst>
                </a:gridCol>
                <a:gridCol w="5921089">
                  <a:extLst>
                    <a:ext uri="{9D8B030D-6E8A-4147-A177-3AD203B41FA5}">
                      <a16:colId xmlns:a16="http://schemas.microsoft.com/office/drawing/2014/main" val="1150057163"/>
                    </a:ext>
                  </a:extLst>
                </a:gridCol>
              </a:tblGrid>
              <a:tr h="373771">
                <a:tc>
                  <a:txBody>
                    <a:bodyPr/>
                    <a:lstStyle/>
                    <a:p>
                      <a:r>
                        <a:rPr lang="en-US" sz="1400" b="1" dirty="0"/>
                        <a:t>Determinant/s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Problematic </a:t>
                      </a:r>
                      <a:r>
                        <a:rPr lang="en-US" sz="1400" dirty="0" err="1"/>
                        <a:t>behaviours</a:t>
                      </a:r>
                      <a:r>
                        <a:rPr lang="en-US" sz="1400" dirty="0"/>
                        <a:t> or environmental factors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484543"/>
                  </a:ext>
                </a:extLst>
              </a:tr>
              <a:tr h="373771">
                <a:tc>
                  <a:txBody>
                    <a:bodyPr/>
                    <a:lstStyle/>
                    <a:p>
                      <a:r>
                        <a:rPr lang="en-US" sz="1400" b="0" dirty="0"/>
                        <a:t>1. Employers lacked knowledge of stroke causes and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Employers under- and over-estimated stroke survivors’ 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603878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2. Employers lacked knowledge of responsibilities according to legislation/</a:t>
                      </a:r>
                      <a:r>
                        <a:rPr lang="en-US" sz="1400" b="0" dirty="0" err="1"/>
                        <a:t>organisational</a:t>
                      </a:r>
                      <a:r>
                        <a:rPr lang="en-US" sz="1400" b="0" dirty="0"/>
                        <a:t>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E.g., Employer showed hesitation over accommodations to support stroke survivor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383040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3. Employers lacked knowledge/skill for responding to challenging </a:t>
                      </a:r>
                      <a:r>
                        <a:rPr lang="en-US" sz="1400" b="0" dirty="0" err="1"/>
                        <a:t>behaviours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E.g., Inadequate support given to stroke survivor with emotional lability and volatility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46522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4. Employers lacked knowledge/skill for difficult conversations with stroke survivors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E.g., NHS OT had to carry out conversation instead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724699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5. Employers and stroke survivors not aware of importance of staying in touch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E.g., Stroke survivor not kept informed of return-to-work plans, line manager (another case) stressed due to lack of engagement from stroke survivor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06156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6. Co-workers did not understand or have empathy for stroke survivor and their residual limitations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Co-workers made negative comments and showed frustration with stroke survivors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654029"/>
                  </a:ext>
                </a:extLst>
              </a:tr>
              <a:tr h="373771">
                <a:tc>
                  <a:txBody>
                    <a:bodyPr/>
                    <a:lstStyle/>
                    <a:p>
                      <a:r>
                        <a:rPr lang="en-US" sz="1400" b="0" dirty="0"/>
                        <a:t>7. Stroke survivors feared highlighting limitations to employer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Stroke survivor did not disclose needs to employer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98022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8. Stroke survivors’ personal motivation to return to work (e.g., financial pressure)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Stroke survivor rushed to return to work too soon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50893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r>
                        <a:rPr lang="en-US" sz="1400" b="0" dirty="0"/>
                        <a:t>9. Changes within </a:t>
                      </a:r>
                      <a:r>
                        <a:rPr lang="en-US" sz="1400" b="0" dirty="0" err="1"/>
                        <a:t>organisation</a:t>
                      </a:r>
                      <a:r>
                        <a:rPr lang="en-US" sz="1400" b="0" dirty="0"/>
                        <a:t> during stroke survivor’s absence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Stroke survivors had to return to work in unsuitable, alternative roles, or a new worksite location</a:t>
                      </a:r>
                      <a:endParaRPr 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04918"/>
                  </a:ext>
                </a:extLst>
              </a:tr>
              <a:tr h="373771">
                <a:tc>
                  <a:txBody>
                    <a:bodyPr/>
                    <a:lstStyle/>
                    <a:p>
                      <a:r>
                        <a:rPr lang="en-US" sz="1400" b="0" dirty="0"/>
                        <a:t>10. COVID-19 (e.g., new working practices)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Short staffing, meetings all 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55393"/>
                  </a:ext>
                </a:extLst>
              </a:tr>
            </a:tbl>
          </a:graphicData>
        </a:graphic>
      </p:graphicFrame>
      <p:sp>
        <p:nvSpPr>
          <p:cNvPr id="14" name="Title 13">
            <a:extLst>
              <a:ext uri="{FF2B5EF4-FFF2-40B4-BE49-F238E27FC236}">
                <a16:creationId xmlns:a16="http://schemas.microsoft.com/office/drawing/2014/main" id="{046646BC-63CE-64FB-97DE-58066FBE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task 3: Selection of determinants 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D78F9E87-1BE4-F2EB-C235-3496DED06662}"/>
              </a:ext>
            </a:extLst>
          </p:cNvPr>
          <p:cNvSpPr/>
          <p:nvPr/>
        </p:nvSpPr>
        <p:spPr>
          <a:xfrm>
            <a:off x="2093091" y="1053309"/>
            <a:ext cx="1113182" cy="30888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93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14D6-A9AE-A248-8E7E-71BB9381D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1790" y="243840"/>
            <a:ext cx="8128420" cy="4610390"/>
          </a:xfrm>
        </p:spPr>
        <p:txBody>
          <a:bodyPr/>
          <a:lstStyle/>
          <a:p>
            <a:r>
              <a:rPr lang="en-US" dirty="0"/>
              <a:t>Thank you </a:t>
            </a:r>
            <a:br>
              <a:rPr lang="en-US" dirty="0"/>
            </a:br>
            <a:r>
              <a:rPr lang="en-US" dirty="0"/>
              <a:t>for taking part!</a:t>
            </a:r>
            <a:br>
              <a:rPr lang="en-US" dirty="0"/>
            </a:br>
            <a:br>
              <a:rPr lang="en-US" dirty="0"/>
            </a:br>
            <a:endParaRPr lang="en-US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88B4E-B520-CE6D-4FBF-8ED7F8695144}"/>
              </a:ext>
            </a:extLst>
          </p:cNvPr>
          <p:cNvSpPr txBox="1"/>
          <p:nvPr/>
        </p:nvSpPr>
        <p:spPr>
          <a:xfrm>
            <a:off x="4015258" y="2882590"/>
            <a:ext cx="4571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bg1"/>
                </a:solidFill>
              </a:rPr>
              <a:t>kristelle.craven1@nottingham.ac.uk</a:t>
            </a:r>
          </a:p>
          <a:p>
            <a:r>
              <a:rPr lang="en-US" sz="2000" b="0" dirty="0">
                <a:solidFill>
                  <a:schemeClr val="bg1"/>
                </a:solidFill>
              </a:rPr>
              <a:t>@</a:t>
            </a:r>
            <a:r>
              <a:rPr lang="en-US" sz="2000" b="0" dirty="0" err="1">
                <a:solidFill>
                  <a:schemeClr val="bg1"/>
                </a:solidFill>
              </a:rPr>
              <a:t>CravenKristelle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9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Nottingham">
      <a:dk1>
        <a:srgbClr val="000000"/>
      </a:dk1>
      <a:lt1>
        <a:srgbClr val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E52F6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19" ma:contentTypeDescription="Create a new document." ma:contentTypeScope="" ma:versionID="c7bfebefbdf8488fded084c1d1b8d4e1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9d369873c21424022757cd6027956e38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4155df0-2a5e-4291-af6d-612008b03141}" ma:internalName="TaxCatchAll" ma:showField="CatchAllData" ma:web="c9a8d30e-3eb0-4167-b686-5fd4d1de55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9a8d30e-3eb0-4167-b686-5fd4d1de55fa">
      <UserInfo>
        <DisplayName>Elliot Hocknull</DisplayName>
        <AccountId>113</AccountId>
        <AccountType/>
      </UserInfo>
      <UserInfo>
        <DisplayName>Dawn Beatson (staff)</DisplayName>
        <AccountId>43</AccountId>
        <AccountType/>
      </UserInfo>
      <UserInfo>
        <DisplayName>Michael Slade</DisplayName>
        <AccountId>6</AccountId>
        <AccountType/>
      </UserInfo>
      <UserInfo>
        <DisplayName>Na Han (staff)</DisplayName>
        <AccountId>22</AccountId>
        <AccountType/>
      </UserInfo>
      <UserInfo>
        <DisplayName>SharingLinks.568d92fe-715a-4d2e-a841-95a5b2b861a8.OrganizationView.a420a648-1a2a-4772-a058-0b3629b0a11e</DisplayName>
        <AccountId>17</AccountId>
        <AccountType/>
      </UserInfo>
      <UserInfo>
        <DisplayName>Una Lilley (staff)</DisplayName>
        <AccountId>6365</AccountId>
        <AccountType/>
      </UserInfo>
    </SharedWithUsers>
    <TaxCatchAll xmlns="c9a8d30e-3eb0-4167-b686-5fd4d1de55fa" xsi:nil="true"/>
    <lcf76f155ced4ddcb4097134ff3c332f xmlns="16640679-8aa6-4262-947d-54cfc3df5a3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508120-CFC8-4B76-8FB0-3C01ED529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C6309B-1C52-4FD6-94A2-0113722346F5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c9a8d30e-3eb0-4167-b686-5fd4d1de55fa"/>
    <ds:schemaRef ds:uri="16640679-8aa6-4262-947d-54cfc3df5a3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F2B19F1-7180-49D0-A3F7-A5B98EF2F8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5128</TotalTime>
  <Words>1856</Words>
  <Application>Microsoft Macintosh PowerPoint</Application>
  <PresentationFormat>Widescreen</PresentationFormat>
  <Paragraphs>224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Georgia</vt:lpstr>
      <vt:lpstr>Wingdings</vt:lpstr>
      <vt:lpstr>Office Theme</vt:lpstr>
      <vt:lpstr>Co-design of a return-to-work toolkit for employers and stroke survivors</vt:lpstr>
      <vt:lpstr>Session agenda</vt:lpstr>
      <vt:lpstr>Introductions</vt:lpstr>
      <vt:lpstr>Project rationale and aim</vt:lpstr>
      <vt:lpstr>Needs assessment: Aims</vt:lpstr>
      <vt:lpstr>Needs assessment: Methods</vt:lpstr>
      <vt:lpstr>Needs assessment: Results (1)</vt:lpstr>
      <vt:lpstr>Needs assessment: Results (2)</vt:lpstr>
      <vt:lpstr>Needs assessment: Results (statistical analyses) (3)</vt:lpstr>
      <vt:lpstr>Needs assessment: Synthesis of all results (4)</vt:lpstr>
      <vt:lpstr>Needs assessment: Synthesis of all results (5)</vt:lpstr>
      <vt:lpstr>Workshop task 1 (Selecting priority areas)</vt:lpstr>
      <vt:lpstr>Workshop task 1 (Selecting priority areas)</vt:lpstr>
      <vt:lpstr>Workshop task 1 (Deciding the aim of the toolkit)</vt:lpstr>
      <vt:lpstr>Workshop task 2: Selection of determinants</vt:lpstr>
      <vt:lpstr>Workshop task 3: Selection of determinants </vt:lpstr>
      <vt:lpstr>Thank you  for taking part!  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Teri Browett</dc:creator>
  <cp:lastModifiedBy>Kristelle Craven</cp:lastModifiedBy>
  <cp:revision>202</cp:revision>
  <cp:lastPrinted>2019-11-06T14:12:58Z</cp:lastPrinted>
  <dcterms:created xsi:type="dcterms:W3CDTF">2019-02-06T16:40:25Z</dcterms:created>
  <dcterms:modified xsi:type="dcterms:W3CDTF">2023-07-27T08:28:21Z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  <property fmtid="{D5CDD505-2E9C-101B-9397-08002B2CF9AE}" pid="3" name="Order">
    <vt:r8>4688300</vt:r8>
  </property>
  <property fmtid="{D5CDD505-2E9C-101B-9397-08002B2CF9AE}" pid="4" name="ComplianceAssetId">
    <vt:lpwstr/>
  </property>
  <property fmtid="{D5CDD505-2E9C-101B-9397-08002B2CF9AE}" pid="5" name="MediaServiceImageTags">
    <vt:lpwstr/>
  </property>
</Properties>
</file>