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9"/>
  </p:notesMasterIdLst>
  <p:handoutMasterIdLst>
    <p:handoutMasterId r:id="rId30"/>
  </p:handoutMasterIdLst>
  <p:sldIdLst>
    <p:sldId id="394" r:id="rId5"/>
    <p:sldId id="402" r:id="rId6"/>
    <p:sldId id="449" r:id="rId7"/>
    <p:sldId id="450" r:id="rId8"/>
    <p:sldId id="445" r:id="rId9"/>
    <p:sldId id="417" r:id="rId10"/>
    <p:sldId id="446" r:id="rId11"/>
    <p:sldId id="451" r:id="rId12"/>
    <p:sldId id="447" r:id="rId13"/>
    <p:sldId id="429" r:id="rId14"/>
    <p:sldId id="432" r:id="rId15"/>
    <p:sldId id="431" r:id="rId16"/>
    <p:sldId id="434" r:id="rId17"/>
    <p:sldId id="435" r:id="rId18"/>
    <p:sldId id="436" r:id="rId19"/>
    <p:sldId id="437" r:id="rId20"/>
    <p:sldId id="438" r:id="rId21"/>
    <p:sldId id="439" r:id="rId22"/>
    <p:sldId id="440" r:id="rId23"/>
    <p:sldId id="441" r:id="rId24"/>
    <p:sldId id="442" r:id="rId25"/>
    <p:sldId id="443" r:id="rId26"/>
    <p:sldId id="448" r:id="rId27"/>
    <p:sldId id="28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id="{59DC7A46-0650-F346-85BA-CBD8695D50F3}">
          <p14:sldIdLst/>
        </p14:section>
        <p14:section name="Title slides" id="{40E0B22D-E7B1-427C-A099-0F753BE7F146}">
          <p14:sldIdLst/>
        </p14:section>
        <p14:section name="Divider slides" id="{78E251D3-DC5E-4B4A-A6B4-4A4589DFF5DC}">
          <p14:sldIdLst>
            <p14:sldId id="394"/>
          </p14:sldIdLst>
        </p14:section>
        <p14:section name="Content slides" id="{E4CE66D5-51B2-4221-BDE9-EB6FBEC7E7C7}">
          <p14:sldIdLst>
            <p14:sldId id="402"/>
            <p14:sldId id="449"/>
            <p14:sldId id="450"/>
            <p14:sldId id="445"/>
            <p14:sldId id="417"/>
            <p14:sldId id="446"/>
            <p14:sldId id="451"/>
            <p14:sldId id="447"/>
            <p14:sldId id="429"/>
            <p14:sldId id="432"/>
            <p14:sldId id="431"/>
            <p14:sldId id="434"/>
            <p14:sldId id="435"/>
            <p14:sldId id="436"/>
            <p14:sldId id="437"/>
            <p14:sldId id="438"/>
            <p14:sldId id="439"/>
            <p14:sldId id="440"/>
            <p14:sldId id="441"/>
            <p14:sldId id="442"/>
            <p14:sldId id="443"/>
            <p14:sldId id="448"/>
            <p14:sldId id="288"/>
          </p14:sldIdLst>
        </p14:section>
        <p14:section name="End slide" id="{25243ED0-1CFE-497A-9F6C-FBC3ECF0C538}">
          <p14:sldIdLst/>
        </p14:section>
        <p14:section name="Useful Objects" id="{5370DAAF-79BA-DE48-9C93-E68413160B1F}">
          <p14:sldIdLst/>
        </p14:section>
      </p14:sectionLst>
    </p:ext>
    <p:ext uri="{EFAFB233-063F-42B5-8137-9DF3F51BA10A}">
      <p15:sldGuideLst xmlns:p15="http://schemas.microsoft.com/office/powerpoint/2012/main">
        <p15:guide id="1" orient="horz" pos="2205" userDrawn="1">
          <p15:clr>
            <a:srgbClr val="A4A3A4"/>
          </p15:clr>
        </p15:guide>
        <p15:guide id="2" pos="3840" userDrawn="1">
          <p15:clr>
            <a:srgbClr val="A4A3A4"/>
          </p15:clr>
        </p15:guide>
        <p15:guide id="3" pos="3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F6D7"/>
    <a:srgbClr val="CCF6B1"/>
    <a:srgbClr val="2423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17" autoAdjust="0"/>
    <p:restoredTop sz="91460" autoAdjust="0"/>
  </p:normalViewPr>
  <p:slideViewPr>
    <p:cSldViewPr snapToGrid="0">
      <p:cViewPr varScale="1">
        <p:scale>
          <a:sx n="93" d="100"/>
          <a:sy n="93" d="100"/>
        </p:scale>
        <p:origin x="208" y="376"/>
      </p:cViewPr>
      <p:guideLst>
        <p:guide orient="horz" pos="2205"/>
        <p:guide pos="3840"/>
        <p:guide pos="312"/>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p:cViewPr varScale="1">
        <p:scale>
          <a:sx n="151" d="100"/>
          <a:sy n="151" d="100"/>
        </p:scale>
        <p:origin x="4640" y="200"/>
      </p:cViewPr>
      <p:guideLst/>
    </p:cSldViewPr>
  </p:notesViewPr>
  <p:gridSpacing cx="182880" cy="18288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diagrams/_rels/data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9.sv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10" Type="http://schemas.openxmlformats.org/officeDocument/2006/relationships/image" Target="../media/image31.svg"/><Relationship Id="rId4" Type="http://schemas.openxmlformats.org/officeDocument/2006/relationships/image" Target="../media/image25.svg"/><Relationship Id="rId9" Type="http://schemas.openxmlformats.org/officeDocument/2006/relationships/image" Target="../media/image3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svg"/><Relationship Id="rId1" Type="http://schemas.openxmlformats.org/officeDocument/2006/relationships/image" Target="../media/image34.png"/><Relationship Id="rId4" Type="http://schemas.openxmlformats.org/officeDocument/2006/relationships/image" Target="../media/image37.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855823-2ACF-4A04-BECB-11C62A6C75EF}"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89E032E6-6B3F-454D-BC5B-9A0906B4E7D8}">
      <dgm:prSet custT="1"/>
      <dgm:spPr/>
      <dgm:t>
        <a:bodyPr/>
        <a:lstStyle/>
        <a:p>
          <a:pPr>
            <a:lnSpc>
              <a:spcPct val="100000"/>
            </a:lnSpc>
          </a:pPr>
          <a:r>
            <a:rPr lang="en-US" sz="1800" baseline="0" dirty="0"/>
            <a:t>Word cloud activity/ Introductions </a:t>
          </a:r>
        </a:p>
        <a:p>
          <a:pPr>
            <a:lnSpc>
              <a:spcPct val="100000"/>
            </a:lnSpc>
          </a:pPr>
          <a:r>
            <a:rPr lang="en-US" sz="1800" baseline="0" dirty="0"/>
            <a:t>(20 mins)</a:t>
          </a:r>
          <a:endParaRPr lang="en-US" sz="1800" dirty="0"/>
        </a:p>
      </dgm:t>
    </dgm:pt>
    <dgm:pt modelId="{31E982CB-1A5B-45DC-90CF-4A45701D5621}" type="parTrans" cxnId="{F0A95162-1E4F-4EAE-B6DF-BBB9B2181B82}">
      <dgm:prSet/>
      <dgm:spPr/>
      <dgm:t>
        <a:bodyPr/>
        <a:lstStyle/>
        <a:p>
          <a:pPr algn="ctr"/>
          <a:endParaRPr lang="en-US"/>
        </a:p>
      </dgm:t>
    </dgm:pt>
    <dgm:pt modelId="{9F49C45C-B9C2-4041-9520-6E9C7A484FEC}" type="sibTrans" cxnId="{F0A95162-1E4F-4EAE-B6DF-BBB9B2181B82}">
      <dgm:prSet/>
      <dgm:spPr/>
      <dgm:t>
        <a:bodyPr/>
        <a:lstStyle/>
        <a:p>
          <a:pPr algn="ctr"/>
          <a:endParaRPr lang="en-US"/>
        </a:p>
      </dgm:t>
    </dgm:pt>
    <dgm:pt modelId="{B54F69C9-5DB7-4646-A433-206A5946B940}">
      <dgm:prSet custT="1"/>
      <dgm:spPr/>
      <dgm:t>
        <a:bodyPr/>
        <a:lstStyle/>
        <a:p>
          <a:pPr>
            <a:lnSpc>
              <a:spcPct val="100000"/>
            </a:lnSpc>
          </a:pPr>
          <a:r>
            <a:rPr lang="en-US" sz="1800" baseline="0" dirty="0"/>
            <a:t>Project update</a:t>
          </a:r>
        </a:p>
        <a:p>
          <a:pPr>
            <a:lnSpc>
              <a:spcPct val="100000"/>
            </a:lnSpc>
          </a:pPr>
          <a:r>
            <a:rPr lang="en-US" sz="1800" baseline="0" dirty="0"/>
            <a:t>(5 mins)</a:t>
          </a:r>
          <a:endParaRPr lang="en-US" sz="1800" dirty="0"/>
        </a:p>
      </dgm:t>
    </dgm:pt>
    <dgm:pt modelId="{79B7A516-CAF1-4B0D-857C-9E5EB1983D01}" type="parTrans" cxnId="{886EE4AC-E688-4BBC-ABC9-CAF506BED7C5}">
      <dgm:prSet/>
      <dgm:spPr/>
      <dgm:t>
        <a:bodyPr/>
        <a:lstStyle/>
        <a:p>
          <a:pPr algn="ctr"/>
          <a:endParaRPr lang="en-US"/>
        </a:p>
      </dgm:t>
    </dgm:pt>
    <dgm:pt modelId="{7EF4CBFE-72A2-4C09-A7D8-052584C8BF94}" type="sibTrans" cxnId="{886EE4AC-E688-4BBC-ABC9-CAF506BED7C5}">
      <dgm:prSet/>
      <dgm:spPr/>
      <dgm:t>
        <a:bodyPr/>
        <a:lstStyle/>
        <a:p>
          <a:pPr algn="ctr"/>
          <a:endParaRPr lang="en-US"/>
        </a:p>
      </dgm:t>
    </dgm:pt>
    <dgm:pt modelId="{30D17B07-2807-42B0-9869-FA1D33EBA356}">
      <dgm:prSet custT="1"/>
      <dgm:spPr/>
      <dgm:t>
        <a:bodyPr/>
        <a:lstStyle/>
        <a:p>
          <a:pPr>
            <a:lnSpc>
              <a:spcPct val="100000"/>
            </a:lnSpc>
          </a:pPr>
          <a:r>
            <a:rPr lang="en-US" sz="1800" baseline="0" dirty="0"/>
            <a:t>Task 1: Ideas on design of toolkit intervention logo (15 mins)</a:t>
          </a:r>
          <a:endParaRPr lang="en-US" sz="1800" dirty="0"/>
        </a:p>
      </dgm:t>
    </dgm:pt>
    <dgm:pt modelId="{3947F215-BF3C-4551-B22D-C792BCDD268D}" type="parTrans" cxnId="{FF2C88D3-52FF-4C04-ADCD-A87907CF2E1E}">
      <dgm:prSet/>
      <dgm:spPr/>
      <dgm:t>
        <a:bodyPr/>
        <a:lstStyle/>
        <a:p>
          <a:pPr algn="ctr"/>
          <a:endParaRPr lang="en-US"/>
        </a:p>
      </dgm:t>
    </dgm:pt>
    <dgm:pt modelId="{AD7F2236-D3C1-4283-ABA9-E4DB2AD03845}" type="sibTrans" cxnId="{FF2C88D3-52FF-4C04-ADCD-A87907CF2E1E}">
      <dgm:prSet/>
      <dgm:spPr/>
      <dgm:t>
        <a:bodyPr/>
        <a:lstStyle/>
        <a:p>
          <a:pPr algn="ctr"/>
          <a:endParaRPr lang="en-US"/>
        </a:p>
      </dgm:t>
    </dgm:pt>
    <dgm:pt modelId="{8FFC4514-718D-4D73-80C8-DC3BD96DDF8A}">
      <dgm:prSet custT="1"/>
      <dgm:spPr/>
      <dgm:t>
        <a:bodyPr/>
        <a:lstStyle/>
        <a:p>
          <a:pPr>
            <a:lnSpc>
              <a:spcPct val="100000"/>
            </a:lnSpc>
          </a:pPr>
          <a:r>
            <a:rPr lang="en-US" sz="1800" baseline="0" dirty="0"/>
            <a:t>Task 2: Breakout rooms – provide feedback on stroke survivor/employer toolkit sections (70 mins)</a:t>
          </a:r>
          <a:endParaRPr lang="en-US" sz="1800" dirty="0"/>
        </a:p>
      </dgm:t>
    </dgm:pt>
    <dgm:pt modelId="{AB799EA9-1FDD-4C3D-8F01-8ECD16C71727}" type="parTrans" cxnId="{4F770576-1C07-41EC-951F-0A442BD3A6E0}">
      <dgm:prSet/>
      <dgm:spPr/>
      <dgm:t>
        <a:bodyPr/>
        <a:lstStyle/>
        <a:p>
          <a:pPr algn="ctr"/>
          <a:endParaRPr lang="en-US"/>
        </a:p>
      </dgm:t>
    </dgm:pt>
    <dgm:pt modelId="{FE05ECB8-C118-4571-BAFF-AD3582FE9A90}" type="sibTrans" cxnId="{4F770576-1C07-41EC-951F-0A442BD3A6E0}">
      <dgm:prSet/>
      <dgm:spPr/>
      <dgm:t>
        <a:bodyPr/>
        <a:lstStyle/>
        <a:p>
          <a:pPr algn="ctr"/>
          <a:endParaRPr lang="en-US"/>
        </a:p>
      </dgm:t>
    </dgm:pt>
    <dgm:pt modelId="{7D45AB88-66DA-5A46-88BD-9B0DD80DB574}">
      <dgm:prSet/>
      <dgm:spPr/>
      <dgm:t>
        <a:bodyPr/>
        <a:lstStyle/>
        <a:p>
          <a:pPr>
            <a:lnSpc>
              <a:spcPct val="100000"/>
            </a:lnSpc>
          </a:pPr>
          <a:r>
            <a:rPr lang="en-GB" dirty="0"/>
            <a:t>Group discussion: final comments or questions (10 mins)</a:t>
          </a:r>
        </a:p>
      </dgm:t>
    </dgm:pt>
    <dgm:pt modelId="{6E28C78D-F229-4F48-943E-82515603BAFC}" type="parTrans" cxnId="{410BA577-11BB-EA4D-94B7-A672490C6F7D}">
      <dgm:prSet/>
      <dgm:spPr/>
      <dgm:t>
        <a:bodyPr/>
        <a:lstStyle/>
        <a:p>
          <a:endParaRPr lang="en-GB"/>
        </a:p>
      </dgm:t>
    </dgm:pt>
    <dgm:pt modelId="{868D7A0E-89FB-CD49-AD18-0504FDB2B9EA}" type="sibTrans" cxnId="{410BA577-11BB-EA4D-94B7-A672490C6F7D}">
      <dgm:prSet/>
      <dgm:spPr/>
      <dgm:t>
        <a:bodyPr/>
        <a:lstStyle/>
        <a:p>
          <a:endParaRPr lang="en-GB"/>
        </a:p>
      </dgm:t>
    </dgm:pt>
    <dgm:pt modelId="{539F3A3D-42B7-48F4-92DA-29F66EC14449}" type="pres">
      <dgm:prSet presAssocID="{AF855823-2ACF-4A04-BECB-11C62A6C75EF}" presName="root" presStyleCnt="0">
        <dgm:presLayoutVars>
          <dgm:dir/>
          <dgm:resizeHandles val="exact"/>
        </dgm:presLayoutVars>
      </dgm:prSet>
      <dgm:spPr/>
    </dgm:pt>
    <dgm:pt modelId="{3B5BA4BC-F6A9-4726-9962-1E66C960AFE5}" type="pres">
      <dgm:prSet presAssocID="{89E032E6-6B3F-454D-BC5B-9A0906B4E7D8}" presName="compNode" presStyleCnt="0"/>
      <dgm:spPr/>
    </dgm:pt>
    <dgm:pt modelId="{B90765C0-EEAB-45D6-80FA-A4E2F1545A3A}" type="pres">
      <dgm:prSet presAssocID="{89E032E6-6B3F-454D-BC5B-9A0906B4E7D8}" presName="bgRect" presStyleLbl="bgShp" presStyleIdx="0" presStyleCnt="5"/>
      <dgm:spPr/>
    </dgm:pt>
    <dgm:pt modelId="{59C505CD-638B-4D7D-92C7-9551F8AE06CF}" type="pres">
      <dgm:prSet presAssocID="{89E032E6-6B3F-454D-BC5B-9A0906B4E7D8}"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Group"/>
        </a:ext>
      </dgm:extLst>
    </dgm:pt>
    <dgm:pt modelId="{D4696719-FF6B-4429-9FA7-B664B0C8F970}" type="pres">
      <dgm:prSet presAssocID="{89E032E6-6B3F-454D-BC5B-9A0906B4E7D8}" presName="spaceRect" presStyleCnt="0"/>
      <dgm:spPr/>
    </dgm:pt>
    <dgm:pt modelId="{0CE4095D-DA30-44ED-A99C-E47A11A0E23B}" type="pres">
      <dgm:prSet presAssocID="{89E032E6-6B3F-454D-BC5B-9A0906B4E7D8}" presName="parTx" presStyleLbl="revTx" presStyleIdx="0" presStyleCnt="5">
        <dgm:presLayoutVars>
          <dgm:chMax val="0"/>
          <dgm:chPref val="0"/>
        </dgm:presLayoutVars>
      </dgm:prSet>
      <dgm:spPr/>
    </dgm:pt>
    <dgm:pt modelId="{EFA1F9BC-39EE-452E-BD63-67BBB5D467E5}" type="pres">
      <dgm:prSet presAssocID="{9F49C45C-B9C2-4041-9520-6E9C7A484FEC}" presName="sibTrans" presStyleCnt="0"/>
      <dgm:spPr/>
    </dgm:pt>
    <dgm:pt modelId="{C65F7D21-2576-474C-81B5-548290B0B8FF}" type="pres">
      <dgm:prSet presAssocID="{B54F69C9-5DB7-4646-A433-206A5946B940}" presName="compNode" presStyleCnt="0"/>
      <dgm:spPr/>
    </dgm:pt>
    <dgm:pt modelId="{1E8FA5AD-D53B-46EE-B5AD-7E2DD3C5EE99}" type="pres">
      <dgm:prSet presAssocID="{B54F69C9-5DB7-4646-A433-206A5946B940}" presName="bgRect" presStyleLbl="bgShp" presStyleIdx="1" presStyleCnt="5"/>
      <dgm:spPr/>
    </dgm:pt>
    <dgm:pt modelId="{940AE1CD-782F-4CE1-A312-080AA0752E7C}" type="pres">
      <dgm:prSet presAssocID="{B54F69C9-5DB7-4646-A433-206A5946B940}"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topwatch"/>
        </a:ext>
      </dgm:extLst>
    </dgm:pt>
    <dgm:pt modelId="{1A4076A9-D52C-484A-A5AB-9D99B5794D2B}" type="pres">
      <dgm:prSet presAssocID="{B54F69C9-5DB7-4646-A433-206A5946B940}" presName="spaceRect" presStyleCnt="0"/>
      <dgm:spPr/>
    </dgm:pt>
    <dgm:pt modelId="{99D465C8-40CE-454C-9C37-218EE43EFAD2}" type="pres">
      <dgm:prSet presAssocID="{B54F69C9-5DB7-4646-A433-206A5946B940}" presName="parTx" presStyleLbl="revTx" presStyleIdx="1" presStyleCnt="5">
        <dgm:presLayoutVars>
          <dgm:chMax val="0"/>
          <dgm:chPref val="0"/>
        </dgm:presLayoutVars>
      </dgm:prSet>
      <dgm:spPr/>
    </dgm:pt>
    <dgm:pt modelId="{3153BB53-6430-41CA-AA79-18DA1B434574}" type="pres">
      <dgm:prSet presAssocID="{7EF4CBFE-72A2-4C09-A7D8-052584C8BF94}" presName="sibTrans" presStyleCnt="0"/>
      <dgm:spPr/>
    </dgm:pt>
    <dgm:pt modelId="{E78E54EA-99EC-4F7A-9123-5383522F7935}" type="pres">
      <dgm:prSet presAssocID="{30D17B07-2807-42B0-9869-FA1D33EBA356}" presName="compNode" presStyleCnt="0"/>
      <dgm:spPr/>
    </dgm:pt>
    <dgm:pt modelId="{C135EB02-582C-4F3F-8F44-A83517EC67BE}" type="pres">
      <dgm:prSet presAssocID="{30D17B07-2807-42B0-9869-FA1D33EBA356}" presName="bgRect" presStyleLbl="bgShp" presStyleIdx="2" presStyleCnt="5"/>
      <dgm:spPr/>
    </dgm:pt>
    <dgm:pt modelId="{8CB95A46-FE5C-4108-8E92-E122A90696AA}" type="pres">
      <dgm:prSet presAssocID="{30D17B07-2807-42B0-9869-FA1D33EBA356}"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ick"/>
        </a:ext>
      </dgm:extLst>
    </dgm:pt>
    <dgm:pt modelId="{0C745D18-BF54-4594-8C2C-442C0DA17268}" type="pres">
      <dgm:prSet presAssocID="{30D17B07-2807-42B0-9869-FA1D33EBA356}" presName="spaceRect" presStyleCnt="0"/>
      <dgm:spPr/>
    </dgm:pt>
    <dgm:pt modelId="{14688E74-3006-40AA-A565-5C15D7DCF348}" type="pres">
      <dgm:prSet presAssocID="{30D17B07-2807-42B0-9869-FA1D33EBA356}" presName="parTx" presStyleLbl="revTx" presStyleIdx="2" presStyleCnt="5">
        <dgm:presLayoutVars>
          <dgm:chMax val="0"/>
          <dgm:chPref val="0"/>
        </dgm:presLayoutVars>
      </dgm:prSet>
      <dgm:spPr/>
    </dgm:pt>
    <dgm:pt modelId="{E31CA17B-C4E6-425C-B581-BD07A26896A6}" type="pres">
      <dgm:prSet presAssocID="{AD7F2236-D3C1-4283-ABA9-E4DB2AD03845}" presName="sibTrans" presStyleCnt="0"/>
      <dgm:spPr/>
    </dgm:pt>
    <dgm:pt modelId="{BAB6DCA1-7374-4DD2-96F3-5EC0EECAA735}" type="pres">
      <dgm:prSet presAssocID="{8FFC4514-718D-4D73-80C8-DC3BD96DDF8A}" presName="compNode" presStyleCnt="0"/>
      <dgm:spPr/>
    </dgm:pt>
    <dgm:pt modelId="{855C050C-2627-46BF-AC8A-445C8D1E0D25}" type="pres">
      <dgm:prSet presAssocID="{8FFC4514-718D-4D73-80C8-DC3BD96DDF8A}" presName="bgRect" presStyleLbl="bgShp" presStyleIdx="3" presStyleCnt="5"/>
      <dgm:spPr/>
    </dgm:pt>
    <dgm:pt modelId="{A6FAE96F-18BE-4CA6-9BC9-2CA9A30AA06C}" type="pres">
      <dgm:prSet presAssocID="{8FFC4514-718D-4D73-80C8-DC3BD96DDF8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lock"/>
        </a:ext>
      </dgm:extLst>
    </dgm:pt>
    <dgm:pt modelId="{6A5A3556-0034-45CD-B670-2730D66CB7DB}" type="pres">
      <dgm:prSet presAssocID="{8FFC4514-718D-4D73-80C8-DC3BD96DDF8A}" presName="spaceRect" presStyleCnt="0"/>
      <dgm:spPr/>
    </dgm:pt>
    <dgm:pt modelId="{14297BA4-6D43-473D-86CA-CC12A2BCF65F}" type="pres">
      <dgm:prSet presAssocID="{8FFC4514-718D-4D73-80C8-DC3BD96DDF8A}" presName="parTx" presStyleLbl="revTx" presStyleIdx="3" presStyleCnt="5">
        <dgm:presLayoutVars>
          <dgm:chMax val="0"/>
          <dgm:chPref val="0"/>
        </dgm:presLayoutVars>
      </dgm:prSet>
      <dgm:spPr/>
    </dgm:pt>
    <dgm:pt modelId="{60EA001C-FC81-D341-A0BD-894F7D93DAE6}" type="pres">
      <dgm:prSet presAssocID="{FE05ECB8-C118-4571-BAFF-AD3582FE9A90}" presName="sibTrans" presStyleCnt="0"/>
      <dgm:spPr/>
    </dgm:pt>
    <dgm:pt modelId="{C6413844-C82B-F84C-B10F-C4D097C86896}" type="pres">
      <dgm:prSet presAssocID="{7D45AB88-66DA-5A46-88BD-9B0DD80DB574}" presName="compNode" presStyleCnt="0"/>
      <dgm:spPr/>
    </dgm:pt>
    <dgm:pt modelId="{70B12969-77BE-BD4F-9501-08F31494B0FE}" type="pres">
      <dgm:prSet presAssocID="{7D45AB88-66DA-5A46-88BD-9B0DD80DB574}" presName="bgRect" presStyleLbl="bgShp" presStyleIdx="4" presStyleCnt="5"/>
      <dgm:spPr/>
    </dgm:pt>
    <dgm:pt modelId="{6C6D44BB-2BA6-2B47-A24C-1C6BB2E01A3E}" type="pres">
      <dgm:prSet presAssocID="{7D45AB88-66DA-5A46-88BD-9B0DD80DB574}" presName="iconRect" presStyleLbl="node1" presStyleIdx="4" presStyleCnt="5" custScaleX="135943" custScaleY="178674"/>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t="-1000" b="-1000"/>
          </a:stretch>
        </a:blipFill>
      </dgm:spPr>
    </dgm:pt>
    <dgm:pt modelId="{79C198F9-6178-6D4A-8317-3BC1287C9DD0}" type="pres">
      <dgm:prSet presAssocID="{7D45AB88-66DA-5A46-88BD-9B0DD80DB574}" presName="spaceRect" presStyleCnt="0"/>
      <dgm:spPr/>
    </dgm:pt>
    <dgm:pt modelId="{760AE9B0-8D0F-C649-B4FA-D99C6A11ACFE}" type="pres">
      <dgm:prSet presAssocID="{7D45AB88-66DA-5A46-88BD-9B0DD80DB574}" presName="parTx" presStyleLbl="revTx" presStyleIdx="4" presStyleCnt="5">
        <dgm:presLayoutVars>
          <dgm:chMax val="0"/>
          <dgm:chPref val="0"/>
        </dgm:presLayoutVars>
      </dgm:prSet>
      <dgm:spPr/>
    </dgm:pt>
  </dgm:ptLst>
  <dgm:cxnLst>
    <dgm:cxn modelId="{2FAD335B-AB93-7E47-A3F5-439FAD3A64E0}" type="presOf" srcId="{30D17B07-2807-42B0-9869-FA1D33EBA356}" destId="{14688E74-3006-40AA-A565-5C15D7DCF348}" srcOrd="0" destOrd="0" presId="urn:microsoft.com/office/officeart/2018/2/layout/IconVerticalSolidList"/>
    <dgm:cxn modelId="{77D24D5D-EB07-5D40-8338-C4AE271177E7}" type="presOf" srcId="{7D45AB88-66DA-5A46-88BD-9B0DD80DB574}" destId="{760AE9B0-8D0F-C649-B4FA-D99C6A11ACFE}" srcOrd="0" destOrd="0" presId="urn:microsoft.com/office/officeart/2018/2/layout/IconVerticalSolidList"/>
    <dgm:cxn modelId="{F0A95162-1E4F-4EAE-B6DF-BBB9B2181B82}" srcId="{AF855823-2ACF-4A04-BECB-11C62A6C75EF}" destId="{89E032E6-6B3F-454D-BC5B-9A0906B4E7D8}" srcOrd="0" destOrd="0" parTransId="{31E982CB-1A5B-45DC-90CF-4A45701D5621}" sibTransId="{9F49C45C-B9C2-4041-9520-6E9C7A484FEC}"/>
    <dgm:cxn modelId="{4F770576-1C07-41EC-951F-0A442BD3A6E0}" srcId="{AF855823-2ACF-4A04-BECB-11C62A6C75EF}" destId="{8FFC4514-718D-4D73-80C8-DC3BD96DDF8A}" srcOrd="3" destOrd="0" parTransId="{AB799EA9-1FDD-4C3D-8F01-8ECD16C71727}" sibTransId="{FE05ECB8-C118-4571-BAFF-AD3582FE9A90}"/>
    <dgm:cxn modelId="{410BA577-11BB-EA4D-94B7-A672490C6F7D}" srcId="{AF855823-2ACF-4A04-BECB-11C62A6C75EF}" destId="{7D45AB88-66DA-5A46-88BD-9B0DD80DB574}" srcOrd="4" destOrd="0" parTransId="{6E28C78D-F229-4F48-943E-82515603BAFC}" sibTransId="{868D7A0E-89FB-CD49-AD18-0504FDB2B9EA}"/>
    <dgm:cxn modelId="{CE91F8A5-2578-3640-9BD7-B631AF2603F9}" type="presOf" srcId="{89E032E6-6B3F-454D-BC5B-9A0906B4E7D8}" destId="{0CE4095D-DA30-44ED-A99C-E47A11A0E23B}" srcOrd="0" destOrd="0" presId="urn:microsoft.com/office/officeart/2018/2/layout/IconVerticalSolidList"/>
    <dgm:cxn modelId="{B072EDA9-633B-1342-9A71-CE6830E0362C}" type="presOf" srcId="{AF855823-2ACF-4A04-BECB-11C62A6C75EF}" destId="{539F3A3D-42B7-48F4-92DA-29F66EC14449}" srcOrd="0" destOrd="0" presId="urn:microsoft.com/office/officeart/2018/2/layout/IconVerticalSolidList"/>
    <dgm:cxn modelId="{886EE4AC-E688-4BBC-ABC9-CAF506BED7C5}" srcId="{AF855823-2ACF-4A04-BECB-11C62A6C75EF}" destId="{B54F69C9-5DB7-4646-A433-206A5946B940}" srcOrd="1" destOrd="0" parTransId="{79B7A516-CAF1-4B0D-857C-9E5EB1983D01}" sibTransId="{7EF4CBFE-72A2-4C09-A7D8-052584C8BF94}"/>
    <dgm:cxn modelId="{FF2C88D3-52FF-4C04-ADCD-A87907CF2E1E}" srcId="{AF855823-2ACF-4A04-BECB-11C62A6C75EF}" destId="{30D17B07-2807-42B0-9869-FA1D33EBA356}" srcOrd="2" destOrd="0" parTransId="{3947F215-BF3C-4551-B22D-C792BCDD268D}" sibTransId="{AD7F2236-D3C1-4283-ABA9-E4DB2AD03845}"/>
    <dgm:cxn modelId="{6116CFE1-A44C-D541-B492-DCA7C946B185}" type="presOf" srcId="{B54F69C9-5DB7-4646-A433-206A5946B940}" destId="{99D465C8-40CE-454C-9C37-218EE43EFAD2}" srcOrd="0" destOrd="0" presId="urn:microsoft.com/office/officeart/2018/2/layout/IconVerticalSolidList"/>
    <dgm:cxn modelId="{18A83BFB-F032-6B42-B7E0-B7D5FE48C774}" type="presOf" srcId="{8FFC4514-718D-4D73-80C8-DC3BD96DDF8A}" destId="{14297BA4-6D43-473D-86CA-CC12A2BCF65F}" srcOrd="0" destOrd="0" presId="urn:microsoft.com/office/officeart/2018/2/layout/IconVerticalSolidList"/>
    <dgm:cxn modelId="{E50122FB-DADA-0D4D-A254-B07BF7377E79}" type="presParOf" srcId="{539F3A3D-42B7-48F4-92DA-29F66EC14449}" destId="{3B5BA4BC-F6A9-4726-9962-1E66C960AFE5}" srcOrd="0" destOrd="0" presId="urn:microsoft.com/office/officeart/2018/2/layout/IconVerticalSolidList"/>
    <dgm:cxn modelId="{E1704418-D496-2C4C-9D82-BE1D779D4A94}" type="presParOf" srcId="{3B5BA4BC-F6A9-4726-9962-1E66C960AFE5}" destId="{B90765C0-EEAB-45D6-80FA-A4E2F1545A3A}" srcOrd="0" destOrd="0" presId="urn:microsoft.com/office/officeart/2018/2/layout/IconVerticalSolidList"/>
    <dgm:cxn modelId="{4016A1DD-3A92-D24F-957F-C0D3C40BE56F}" type="presParOf" srcId="{3B5BA4BC-F6A9-4726-9962-1E66C960AFE5}" destId="{59C505CD-638B-4D7D-92C7-9551F8AE06CF}" srcOrd="1" destOrd="0" presId="urn:microsoft.com/office/officeart/2018/2/layout/IconVerticalSolidList"/>
    <dgm:cxn modelId="{FF96044A-9E85-BD4E-BF69-4EBF36AF19EC}" type="presParOf" srcId="{3B5BA4BC-F6A9-4726-9962-1E66C960AFE5}" destId="{D4696719-FF6B-4429-9FA7-B664B0C8F970}" srcOrd="2" destOrd="0" presId="urn:microsoft.com/office/officeart/2018/2/layout/IconVerticalSolidList"/>
    <dgm:cxn modelId="{F482EE49-A6DC-D84D-AB0C-462140477EFE}" type="presParOf" srcId="{3B5BA4BC-F6A9-4726-9962-1E66C960AFE5}" destId="{0CE4095D-DA30-44ED-A99C-E47A11A0E23B}" srcOrd="3" destOrd="0" presId="urn:microsoft.com/office/officeart/2018/2/layout/IconVerticalSolidList"/>
    <dgm:cxn modelId="{786B9060-B58C-D84D-8800-D342B747A6C5}" type="presParOf" srcId="{539F3A3D-42B7-48F4-92DA-29F66EC14449}" destId="{EFA1F9BC-39EE-452E-BD63-67BBB5D467E5}" srcOrd="1" destOrd="0" presId="urn:microsoft.com/office/officeart/2018/2/layout/IconVerticalSolidList"/>
    <dgm:cxn modelId="{4B01063B-3EBD-CF40-94F8-9419136F270E}" type="presParOf" srcId="{539F3A3D-42B7-48F4-92DA-29F66EC14449}" destId="{C65F7D21-2576-474C-81B5-548290B0B8FF}" srcOrd="2" destOrd="0" presId="urn:microsoft.com/office/officeart/2018/2/layout/IconVerticalSolidList"/>
    <dgm:cxn modelId="{B771CD38-428A-3B46-8985-266F08FAF295}" type="presParOf" srcId="{C65F7D21-2576-474C-81B5-548290B0B8FF}" destId="{1E8FA5AD-D53B-46EE-B5AD-7E2DD3C5EE99}" srcOrd="0" destOrd="0" presId="urn:microsoft.com/office/officeart/2018/2/layout/IconVerticalSolidList"/>
    <dgm:cxn modelId="{41688188-039B-1746-B527-18DEBAA8F6A7}" type="presParOf" srcId="{C65F7D21-2576-474C-81B5-548290B0B8FF}" destId="{940AE1CD-782F-4CE1-A312-080AA0752E7C}" srcOrd="1" destOrd="0" presId="urn:microsoft.com/office/officeart/2018/2/layout/IconVerticalSolidList"/>
    <dgm:cxn modelId="{73699D30-95D3-1843-B6E7-3DBB2E5BDD05}" type="presParOf" srcId="{C65F7D21-2576-474C-81B5-548290B0B8FF}" destId="{1A4076A9-D52C-484A-A5AB-9D99B5794D2B}" srcOrd="2" destOrd="0" presId="urn:microsoft.com/office/officeart/2018/2/layout/IconVerticalSolidList"/>
    <dgm:cxn modelId="{6AA2FA4F-670F-2148-9EDB-E6517548BCE2}" type="presParOf" srcId="{C65F7D21-2576-474C-81B5-548290B0B8FF}" destId="{99D465C8-40CE-454C-9C37-218EE43EFAD2}" srcOrd="3" destOrd="0" presId="urn:microsoft.com/office/officeart/2018/2/layout/IconVerticalSolidList"/>
    <dgm:cxn modelId="{D9C75575-2AC8-7E45-B445-EADB6C4BDA1A}" type="presParOf" srcId="{539F3A3D-42B7-48F4-92DA-29F66EC14449}" destId="{3153BB53-6430-41CA-AA79-18DA1B434574}" srcOrd="3" destOrd="0" presId="urn:microsoft.com/office/officeart/2018/2/layout/IconVerticalSolidList"/>
    <dgm:cxn modelId="{AD0E8AA6-6901-DF47-AF4F-9CE869AED71C}" type="presParOf" srcId="{539F3A3D-42B7-48F4-92DA-29F66EC14449}" destId="{E78E54EA-99EC-4F7A-9123-5383522F7935}" srcOrd="4" destOrd="0" presId="urn:microsoft.com/office/officeart/2018/2/layout/IconVerticalSolidList"/>
    <dgm:cxn modelId="{CA90663E-629A-B142-974E-55FFBD7BA642}" type="presParOf" srcId="{E78E54EA-99EC-4F7A-9123-5383522F7935}" destId="{C135EB02-582C-4F3F-8F44-A83517EC67BE}" srcOrd="0" destOrd="0" presId="urn:microsoft.com/office/officeart/2018/2/layout/IconVerticalSolidList"/>
    <dgm:cxn modelId="{80E5F9D7-AF23-824F-A95C-13B0C0D5B782}" type="presParOf" srcId="{E78E54EA-99EC-4F7A-9123-5383522F7935}" destId="{8CB95A46-FE5C-4108-8E92-E122A90696AA}" srcOrd="1" destOrd="0" presId="urn:microsoft.com/office/officeart/2018/2/layout/IconVerticalSolidList"/>
    <dgm:cxn modelId="{2A7544E6-0179-1C4A-BF5B-7730A311CDD1}" type="presParOf" srcId="{E78E54EA-99EC-4F7A-9123-5383522F7935}" destId="{0C745D18-BF54-4594-8C2C-442C0DA17268}" srcOrd="2" destOrd="0" presId="urn:microsoft.com/office/officeart/2018/2/layout/IconVerticalSolidList"/>
    <dgm:cxn modelId="{8836FC15-4BC6-4940-915C-42ACE9C1B5C1}" type="presParOf" srcId="{E78E54EA-99EC-4F7A-9123-5383522F7935}" destId="{14688E74-3006-40AA-A565-5C15D7DCF348}" srcOrd="3" destOrd="0" presId="urn:microsoft.com/office/officeart/2018/2/layout/IconVerticalSolidList"/>
    <dgm:cxn modelId="{6B1D303B-0439-054A-9ADC-080529E35A63}" type="presParOf" srcId="{539F3A3D-42B7-48F4-92DA-29F66EC14449}" destId="{E31CA17B-C4E6-425C-B581-BD07A26896A6}" srcOrd="5" destOrd="0" presId="urn:microsoft.com/office/officeart/2018/2/layout/IconVerticalSolidList"/>
    <dgm:cxn modelId="{D8C31E43-3937-8F40-ABB4-0C4F4455CBCE}" type="presParOf" srcId="{539F3A3D-42B7-48F4-92DA-29F66EC14449}" destId="{BAB6DCA1-7374-4DD2-96F3-5EC0EECAA735}" srcOrd="6" destOrd="0" presId="urn:microsoft.com/office/officeart/2018/2/layout/IconVerticalSolidList"/>
    <dgm:cxn modelId="{E25120B4-E85D-5543-B916-B42090C4E7BE}" type="presParOf" srcId="{BAB6DCA1-7374-4DD2-96F3-5EC0EECAA735}" destId="{855C050C-2627-46BF-AC8A-445C8D1E0D25}" srcOrd="0" destOrd="0" presId="urn:microsoft.com/office/officeart/2018/2/layout/IconVerticalSolidList"/>
    <dgm:cxn modelId="{B1B0D2AF-BAC2-6F40-A979-D39D8841D28E}" type="presParOf" srcId="{BAB6DCA1-7374-4DD2-96F3-5EC0EECAA735}" destId="{A6FAE96F-18BE-4CA6-9BC9-2CA9A30AA06C}" srcOrd="1" destOrd="0" presId="urn:microsoft.com/office/officeart/2018/2/layout/IconVerticalSolidList"/>
    <dgm:cxn modelId="{19B941EC-906F-FF4A-8388-C94E493F85EE}" type="presParOf" srcId="{BAB6DCA1-7374-4DD2-96F3-5EC0EECAA735}" destId="{6A5A3556-0034-45CD-B670-2730D66CB7DB}" srcOrd="2" destOrd="0" presId="urn:microsoft.com/office/officeart/2018/2/layout/IconVerticalSolidList"/>
    <dgm:cxn modelId="{CE1B328C-CA3D-F948-A9D5-F51EC05AA5E7}" type="presParOf" srcId="{BAB6DCA1-7374-4DD2-96F3-5EC0EECAA735}" destId="{14297BA4-6D43-473D-86CA-CC12A2BCF65F}" srcOrd="3" destOrd="0" presId="urn:microsoft.com/office/officeart/2018/2/layout/IconVerticalSolidList"/>
    <dgm:cxn modelId="{089DC1A3-D623-9444-BA43-1F4017C6F991}" type="presParOf" srcId="{539F3A3D-42B7-48F4-92DA-29F66EC14449}" destId="{60EA001C-FC81-D341-A0BD-894F7D93DAE6}" srcOrd="7" destOrd="0" presId="urn:microsoft.com/office/officeart/2018/2/layout/IconVerticalSolidList"/>
    <dgm:cxn modelId="{6CC96891-F2ED-7942-B6D9-376312928904}" type="presParOf" srcId="{539F3A3D-42B7-48F4-92DA-29F66EC14449}" destId="{C6413844-C82B-F84C-B10F-C4D097C86896}" srcOrd="8" destOrd="0" presId="urn:microsoft.com/office/officeart/2018/2/layout/IconVerticalSolidList"/>
    <dgm:cxn modelId="{3838E674-64C4-C045-AB54-DA4F671A6470}" type="presParOf" srcId="{C6413844-C82B-F84C-B10F-C4D097C86896}" destId="{70B12969-77BE-BD4F-9501-08F31494B0FE}" srcOrd="0" destOrd="0" presId="urn:microsoft.com/office/officeart/2018/2/layout/IconVerticalSolidList"/>
    <dgm:cxn modelId="{E2364527-AEE2-CE48-A4DF-C686075E5AC3}" type="presParOf" srcId="{C6413844-C82B-F84C-B10F-C4D097C86896}" destId="{6C6D44BB-2BA6-2B47-A24C-1C6BB2E01A3E}" srcOrd="1" destOrd="0" presId="urn:microsoft.com/office/officeart/2018/2/layout/IconVerticalSolidList"/>
    <dgm:cxn modelId="{04A04E90-504E-0D4C-910A-22A66393B8AE}" type="presParOf" srcId="{C6413844-C82B-F84C-B10F-C4D097C86896}" destId="{79C198F9-6178-6D4A-8317-3BC1287C9DD0}" srcOrd="2" destOrd="0" presId="urn:microsoft.com/office/officeart/2018/2/layout/IconVerticalSolidList"/>
    <dgm:cxn modelId="{E4728667-AA91-B84B-BB28-6B0278C77836}" type="presParOf" srcId="{C6413844-C82B-F84C-B10F-C4D097C86896}" destId="{760AE9B0-8D0F-C649-B4FA-D99C6A11ACF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CB96F79-4F16-41BF-9BCA-8C95D06F8ECD}"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9A9B0BAB-9E85-49ED-9A13-C765FF0010EC}">
      <dgm:prSet/>
      <dgm:spPr/>
      <dgm:t>
        <a:bodyPr/>
        <a:lstStyle/>
        <a:p>
          <a:pPr>
            <a:lnSpc>
              <a:spcPct val="100000"/>
            </a:lnSpc>
          </a:pPr>
          <a:r>
            <a:rPr lang="en-US" baseline="0"/>
            <a:t>Briefly state who you are</a:t>
          </a:r>
          <a:endParaRPr lang="en-US"/>
        </a:p>
      </dgm:t>
    </dgm:pt>
    <dgm:pt modelId="{22BAC4C9-34D6-4B96-9296-560CC79C3C87}" type="parTrans" cxnId="{66FDC685-5062-49E3-B7C7-9F39C859E307}">
      <dgm:prSet/>
      <dgm:spPr/>
      <dgm:t>
        <a:bodyPr/>
        <a:lstStyle/>
        <a:p>
          <a:endParaRPr lang="en-US"/>
        </a:p>
      </dgm:t>
    </dgm:pt>
    <dgm:pt modelId="{A659963A-5CD3-4D14-9B62-8019F31500E5}" type="sibTrans" cxnId="{66FDC685-5062-49E3-B7C7-9F39C859E307}">
      <dgm:prSet/>
      <dgm:spPr/>
      <dgm:t>
        <a:bodyPr/>
        <a:lstStyle/>
        <a:p>
          <a:endParaRPr lang="en-US"/>
        </a:p>
      </dgm:t>
    </dgm:pt>
    <dgm:pt modelId="{F8DEDB49-DBF7-4926-92FE-A585CAD37BCE}">
      <dgm:prSet/>
      <dgm:spPr/>
      <dgm:t>
        <a:bodyPr/>
        <a:lstStyle/>
        <a:p>
          <a:pPr>
            <a:lnSpc>
              <a:spcPct val="100000"/>
            </a:lnSpc>
          </a:pPr>
          <a:r>
            <a:rPr lang="en-US" baseline="0" dirty="0"/>
            <a:t>Why you chose the </a:t>
          </a:r>
          <a:r>
            <a:rPr lang="en-US" baseline="0" dirty="0" err="1"/>
            <a:t>colour</a:t>
          </a:r>
          <a:r>
            <a:rPr lang="en-US" baseline="0" dirty="0"/>
            <a:t>/s in the word cloud activity</a:t>
          </a:r>
          <a:endParaRPr lang="en-US" dirty="0"/>
        </a:p>
      </dgm:t>
    </dgm:pt>
    <dgm:pt modelId="{71691B2B-C496-4771-A75D-C4C5FA8B45B9}" type="sibTrans" cxnId="{BAA27F94-82E8-49C9-9213-B2DE78172230}">
      <dgm:prSet/>
      <dgm:spPr/>
      <dgm:t>
        <a:bodyPr/>
        <a:lstStyle/>
        <a:p>
          <a:endParaRPr lang="en-US"/>
        </a:p>
      </dgm:t>
    </dgm:pt>
    <dgm:pt modelId="{A792958A-BFC2-43DE-A86E-400C15F951B2}" type="parTrans" cxnId="{BAA27F94-82E8-49C9-9213-B2DE78172230}">
      <dgm:prSet/>
      <dgm:spPr/>
      <dgm:t>
        <a:bodyPr/>
        <a:lstStyle/>
        <a:p>
          <a:endParaRPr lang="en-US"/>
        </a:p>
      </dgm:t>
    </dgm:pt>
    <dgm:pt modelId="{EC238781-621C-4D0B-81DD-B49B2014C000}" type="pres">
      <dgm:prSet presAssocID="{CCB96F79-4F16-41BF-9BCA-8C95D06F8ECD}" presName="root" presStyleCnt="0">
        <dgm:presLayoutVars>
          <dgm:dir/>
          <dgm:resizeHandles val="exact"/>
        </dgm:presLayoutVars>
      </dgm:prSet>
      <dgm:spPr/>
    </dgm:pt>
    <dgm:pt modelId="{4492AC60-04CE-4D7F-919A-D7148D7FFC6A}" type="pres">
      <dgm:prSet presAssocID="{9A9B0BAB-9E85-49ED-9A13-C765FF0010EC}" presName="compNode" presStyleCnt="0"/>
      <dgm:spPr/>
    </dgm:pt>
    <dgm:pt modelId="{D1CA4567-B433-4A88-8C96-A215266915B8}" type="pres">
      <dgm:prSet presAssocID="{9A9B0BAB-9E85-49ED-9A13-C765FF0010EC}"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User"/>
        </a:ext>
      </dgm:extLst>
    </dgm:pt>
    <dgm:pt modelId="{C6B45C50-ACEE-47D6-BC8D-A22DE1CAACC5}" type="pres">
      <dgm:prSet presAssocID="{9A9B0BAB-9E85-49ED-9A13-C765FF0010EC}" presName="spaceRect" presStyleCnt="0"/>
      <dgm:spPr/>
    </dgm:pt>
    <dgm:pt modelId="{279C36C5-E82C-4004-B506-3C6E452571CF}" type="pres">
      <dgm:prSet presAssocID="{9A9B0BAB-9E85-49ED-9A13-C765FF0010EC}" presName="textRect" presStyleLbl="revTx" presStyleIdx="0" presStyleCnt="2">
        <dgm:presLayoutVars>
          <dgm:chMax val="1"/>
          <dgm:chPref val="1"/>
        </dgm:presLayoutVars>
      </dgm:prSet>
      <dgm:spPr/>
    </dgm:pt>
    <dgm:pt modelId="{1B6C8E46-BADE-4085-B888-F80C2F52455B}" type="pres">
      <dgm:prSet presAssocID="{A659963A-5CD3-4D14-9B62-8019F31500E5}" presName="sibTrans" presStyleCnt="0"/>
      <dgm:spPr/>
    </dgm:pt>
    <dgm:pt modelId="{F6F34A25-8610-450F-8822-AB02D2A15AB3}" type="pres">
      <dgm:prSet presAssocID="{F8DEDB49-DBF7-4926-92FE-A585CAD37BCE}" presName="compNode" presStyleCnt="0"/>
      <dgm:spPr/>
    </dgm:pt>
    <dgm:pt modelId="{8DF7FA73-EB7A-417C-B476-A2F4B0F7EB4E}" type="pres">
      <dgm:prSet presAssocID="{F8DEDB49-DBF7-4926-92FE-A585CAD37BC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Rainbow"/>
        </a:ext>
      </dgm:extLst>
    </dgm:pt>
    <dgm:pt modelId="{87F973A1-EB28-4FB6-943E-C6EB6EC9E5F2}" type="pres">
      <dgm:prSet presAssocID="{F8DEDB49-DBF7-4926-92FE-A585CAD37BCE}" presName="spaceRect" presStyleCnt="0"/>
      <dgm:spPr/>
    </dgm:pt>
    <dgm:pt modelId="{C2D9F9BD-7BBC-49E5-8B59-1828B8B9EBB1}" type="pres">
      <dgm:prSet presAssocID="{F8DEDB49-DBF7-4926-92FE-A585CAD37BCE}" presName="textRect" presStyleLbl="revTx" presStyleIdx="1" presStyleCnt="2">
        <dgm:presLayoutVars>
          <dgm:chMax val="1"/>
          <dgm:chPref val="1"/>
        </dgm:presLayoutVars>
      </dgm:prSet>
      <dgm:spPr/>
    </dgm:pt>
  </dgm:ptLst>
  <dgm:cxnLst>
    <dgm:cxn modelId="{95E14E37-DE41-4A03-A3D0-531C59731DE6}" type="presOf" srcId="{CCB96F79-4F16-41BF-9BCA-8C95D06F8ECD}" destId="{EC238781-621C-4D0B-81DD-B49B2014C000}" srcOrd="0" destOrd="0" presId="urn:microsoft.com/office/officeart/2018/2/layout/IconLabelList"/>
    <dgm:cxn modelId="{1E53C73B-8E33-44CD-AB63-A6BF4A9D8896}" type="presOf" srcId="{F8DEDB49-DBF7-4926-92FE-A585CAD37BCE}" destId="{C2D9F9BD-7BBC-49E5-8B59-1828B8B9EBB1}" srcOrd="0" destOrd="0" presId="urn:microsoft.com/office/officeart/2018/2/layout/IconLabelList"/>
    <dgm:cxn modelId="{65644469-62D8-411D-AD1B-CBAFA0F0F6C2}" type="presOf" srcId="{9A9B0BAB-9E85-49ED-9A13-C765FF0010EC}" destId="{279C36C5-E82C-4004-B506-3C6E452571CF}" srcOrd="0" destOrd="0" presId="urn:microsoft.com/office/officeart/2018/2/layout/IconLabelList"/>
    <dgm:cxn modelId="{66FDC685-5062-49E3-B7C7-9F39C859E307}" srcId="{CCB96F79-4F16-41BF-9BCA-8C95D06F8ECD}" destId="{9A9B0BAB-9E85-49ED-9A13-C765FF0010EC}" srcOrd="0" destOrd="0" parTransId="{22BAC4C9-34D6-4B96-9296-560CC79C3C87}" sibTransId="{A659963A-5CD3-4D14-9B62-8019F31500E5}"/>
    <dgm:cxn modelId="{BAA27F94-82E8-49C9-9213-B2DE78172230}" srcId="{CCB96F79-4F16-41BF-9BCA-8C95D06F8ECD}" destId="{F8DEDB49-DBF7-4926-92FE-A585CAD37BCE}" srcOrd="1" destOrd="0" parTransId="{A792958A-BFC2-43DE-A86E-400C15F951B2}" sibTransId="{71691B2B-C496-4771-A75D-C4C5FA8B45B9}"/>
    <dgm:cxn modelId="{1839BE10-8E6B-427B-AFF0-E6BA1E7BFBBF}" type="presParOf" srcId="{EC238781-621C-4D0B-81DD-B49B2014C000}" destId="{4492AC60-04CE-4D7F-919A-D7148D7FFC6A}" srcOrd="0" destOrd="0" presId="urn:microsoft.com/office/officeart/2018/2/layout/IconLabelList"/>
    <dgm:cxn modelId="{F131855D-6D4B-49D7-8AE6-87851052FED1}" type="presParOf" srcId="{4492AC60-04CE-4D7F-919A-D7148D7FFC6A}" destId="{D1CA4567-B433-4A88-8C96-A215266915B8}" srcOrd="0" destOrd="0" presId="urn:microsoft.com/office/officeart/2018/2/layout/IconLabelList"/>
    <dgm:cxn modelId="{A199E2D3-9313-4E4F-9722-B3C0D6D26B88}" type="presParOf" srcId="{4492AC60-04CE-4D7F-919A-D7148D7FFC6A}" destId="{C6B45C50-ACEE-47D6-BC8D-A22DE1CAACC5}" srcOrd="1" destOrd="0" presId="urn:microsoft.com/office/officeart/2018/2/layout/IconLabelList"/>
    <dgm:cxn modelId="{B2BFBB21-A43B-4616-9194-C86CA8FC5091}" type="presParOf" srcId="{4492AC60-04CE-4D7F-919A-D7148D7FFC6A}" destId="{279C36C5-E82C-4004-B506-3C6E452571CF}" srcOrd="2" destOrd="0" presId="urn:microsoft.com/office/officeart/2018/2/layout/IconLabelList"/>
    <dgm:cxn modelId="{B715A4C0-35A3-4C00-90AA-B286EDA43052}" type="presParOf" srcId="{EC238781-621C-4D0B-81DD-B49B2014C000}" destId="{1B6C8E46-BADE-4085-B888-F80C2F52455B}" srcOrd="1" destOrd="0" presId="urn:microsoft.com/office/officeart/2018/2/layout/IconLabelList"/>
    <dgm:cxn modelId="{BBCB1561-96BB-48ED-86FB-84882E8895E6}" type="presParOf" srcId="{EC238781-621C-4D0B-81DD-B49B2014C000}" destId="{F6F34A25-8610-450F-8822-AB02D2A15AB3}" srcOrd="2" destOrd="0" presId="urn:microsoft.com/office/officeart/2018/2/layout/IconLabelList"/>
    <dgm:cxn modelId="{C41409C4-09A4-40BD-93B7-9E2C84630408}" type="presParOf" srcId="{F6F34A25-8610-450F-8822-AB02D2A15AB3}" destId="{8DF7FA73-EB7A-417C-B476-A2F4B0F7EB4E}" srcOrd="0" destOrd="0" presId="urn:microsoft.com/office/officeart/2018/2/layout/IconLabelList"/>
    <dgm:cxn modelId="{30E6EBB6-B98F-4BEC-89A8-1A7BCBE9884B}" type="presParOf" srcId="{F6F34A25-8610-450F-8822-AB02D2A15AB3}" destId="{87F973A1-EB28-4FB6-943E-C6EB6EC9E5F2}" srcOrd="1" destOrd="0" presId="urn:microsoft.com/office/officeart/2018/2/layout/IconLabelList"/>
    <dgm:cxn modelId="{799CA56E-1D51-462F-9D44-6B5F6D3D6D7A}" type="presParOf" srcId="{F6F34A25-8610-450F-8822-AB02D2A15AB3}" destId="{C2D9F9BD-7BBC-49E5-8B59-1828B8B9EBB1}"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A61958B-05C6-6740-B973-65E802A547C8}" type="doc">
      <dgm:prSet loTypeId="urn:microsoft.com/office/officeart/2005/8/layout/hProcess11" loCatId="" qsTypeId="urn:microsoft.com/office/officeart/2005/8/quickstyle/simple1" qsCatId="simple" csTypeId="urn:microsoft.com/office/officeart/2005/8/colors/accent1_2" csCatId="accent1" phldr="1"/>
      <dgm:spPr/>
    </dgm:pt>
    <dgm:pt modelId="{227F2FE1-0B1F-AB47-8256-AE265DC2E990}">
      <dgm:prSet phldrT="[Text]"/>
      <dgm:spPr/>
      <dgm:t>
        <a:bodyPr/>
        <a:lstStyle/>
        <a:p>
          <a:r>
            <a:rPr lang="en-GB" dirty="0"/>
            <a:t>Behaviour change theory and methods</a:t>
          </a:r>
        </a:p>
      </dgm:t>
    </dgm:pt>
    <dgm:pt modelId="{F7D601BA-F762-EF41-97E6-3C7C53EB47F3}" type="parTrans" cxnId="{02AE7B23-0333-4241-8506-D109FCD0F7C1}">
      <dgm:prSet/>
      <dgm:spPr/>
      <dgm:t>
        <a:bodyPr/>
        <a:lstStyle/>
        <a:p>
          <a:endParaRPr lang="en-GB"/>
        </a:p>
      </dgm:t>
    </dgm:pt>
    <dgm:pt modelId="{E0979954-DE65-5F40-B064-45EEE4FB77BA}" type="sibTrans" cxnId="{02AE7B23-0333-4241-8506-D109FCD0F7C1}">
      <dgm:prSet/>
      <dgm:spPr/>
      <dgm:t>
        <a:bodyPr/>
        <a:lstStyle/>
        <a:p>
          <a:endParaRPr lang="en-GB"/>
        </a:p>
      </dgm:t>
    </dgm:pt>
    <dgm:pt modelId="{A1BBAE04-1138-F041-9400-D2E1DB485438}">
      <dgm:prSet phldrT="[Text]"/>
      <dgm:spPr/>
      <dgm:t>
        <a:bodyPr/>
        <a:lstStyle/>
        <a:p>
          <a:r>
            <a:rPr lang="en-GB" dirty="0"/>
            <a:t>Stakeholders’ ideas</a:t>
          </a:r>
        </a:p>
      </dgm:t>
    </dgm:pt>
    <dgm:pt modelId="{FD5E9590-AD48-804C-B69F-13BC1ACE8481}" type="parTrans" cxnId="{17F0D212-334B-444B-8766-ABFF6DDFB4AD}">
      <dgm:prSet/>
      <dgm:spPr/>
      <dgm:t>
        <a:bodyPr/>
        <a:lstStyle/>
        <a:p>
          <a:endParaRPr lang="en-GB"/>
        </a:p>
      </dgm:t>
    </dgm:pt>
    <dgm:pt modelId="{27162F6F-F5E9-0541-BFC4-ECBE1B5298E3}" type="sibTrans" cxnId="{17F0D212-334B-444B-8766-ABFF6DDFB4AD}">
      <dgm:prSet/>
      <dgm:spPr/>
      <dgm:t>
        <a:bodyPr/>
        <a:lstStyle/>
        <a:p>
          <a:endParaRPr lang="en-GB"/>
        </a:p>
      </dgm:t>
    </dgm:pt>
    <dgm:pt modelId="{DD5205A4-DD0F-1A43-A907-74B9C98EA1E9}">
      <dgm:prSet phldrT="[Text]"/>
      <dgm:spPr/>
      <dgm:t>
        <a:bodyPr/>
        <a:lstStyle/>
        <a:p>
          <a:r>
            <a:rPr lang="en-GB" dirty="0"/>
            <a:t>Research evidence  (eHealth return-to-work interventions)</a:t>
          </a:r>
        </a:p>
      </dgm:t>
    </dgm:pt>
    <dgm:pt modelId="{AFE509DF-20AF-B047-A93C-98CE0344A809}" type="parTrans" cxnId="{05FD90E4-E7FE-2048-B377-9715B5AAA96A}">
      <dgm:prSet/>
      <dgm:spPr/>
      <dgm:t>
        <a:bodyPr/>
        <a:lstStyle/>
        <a:p>
          <a:endParaRPr lang="en-GB"/>
        </a:p>
      </dgm:t>
    </dgm:pt>
    <dgm:pt modelId="{5A47A663-DCB9-E548-98AA-B296451402E4}" type="sibTrans" cxnId="{05FD90E4-E7FE-2048-B377-9715B5AAA96A}">
      <dgm:prSet/>
      <dgm:spPr/>
      <dgm:t>
        <a:bodyPr/>
        <a:lstStyle/>
        <a:p>
          <a:endParaRPr lang="en-GB"/>
        </a:p>
      </dgm:t>
    </dgm:pt>
    <dgm:pt modelId="{55230F39-4D1B-0E49-B7ED-614F04B7FF81}" type="pres">
      <dgm:prSet presAssocID="{0A61958B-05C6-6740-B973-65E802A547C8}" presName="Name0" presStyleCnt="0">
        <dgm:presLayoutVars>
          <dgm:dir/>
          <dgm:resizeHandles val="exact"/>
        </dgm:presLayoutVars>
      </dgm:prSet>
      <dgm:spPr/>
    </dgm:pt>
    <dgm:pt modelId="{54355328-7A21-904F-9E97-CEFB458CEAD5}" type="pres">
      <dgm:prSet presAssocID="{0A61958B-05C6-6740-B973-65E802A547C8}" presName="arrow" presStyleLbl="bgShp" presStyleIdx="0" presStyleCnt="1"/>
      <dgm:spPr/>
    </dgm:pt>
    <dgm:pt modelId="{77208331-6E58-7343-9D31-7A1661F294F3}" type="pres">
      <dgm:prSet presAssocID="{0A61958B-05C6-6740-B973-65E802A547C8}" presName="points" presStyleCnt="0"/>
      <dgm:spPr/>
    </dgm:pt>
    <dgm:pt modelId="{3CA22919-04E2-5344-8F7D-3C5C4B0BFFB2}" type="pres">
      <dgm:prSet presAssocID="{227F2FE1-0B1F-AB47-8256-AE265DC2E990}" presName="compositeA" presStyleCnt="0"/>
      <dgm:spPr/>
    </dgm:pt>
    <dgm:pt modelId="{C23DE9F3-F211-ED46-95F8-8F3118EF314C}" type="pres">
      <dgm:prSet presAssocID="{227F2FE1-0B1F-AB47-8256-AE265DC2E990}" presName="textA" presStyleLbl="revTx" presStyleIdx="0" presStyleCnt="3">
        <dgm:presLayoutVars>
          <dgm:bulletEnabled val="1"/>
        </dgm:presLayoutVars>
      </dgm:prSet>
      <dgm:spPr/>
    </dgm:pt>
    <dgm:pt modelId="{56300B8C-EB7F-C94A-BCC4-FA8B369DA648}" type="pres">
      <dgm:prSet presAssocID="{227F2FE1-0B1F-AB47-8256-AE265DC2E990}" presName="circleA" presStyleLbl="node1" presStyleIdx="0" presStyleCnt="3"/>
      <dgm:spPr/>
    </dgm:pt>
    <dgm:pt modelId="{64BBE61B-96E5-0644-8C41-55AEFD8F8B9A}" type="pres">
      <dgm:prSet presAssocID="{227F2FE1-0B1F-AB47-8256-AE265DC2E990}" presName="spaceA" presStyleCnt="0"/>
      <dgm:spPr/>
    </dgm:pt>
    <dgm:pt modelId="{84514400-53F7-C244-B8A4-4544AFB83DDC}" type="pres">
      <dgm:prSet presAssocID="{E0979954-DE65-5F40-B064-45EEE4FB77BA}" presName="space" presStyleCnt="0"/>
      <dgm:spPr/>
    </dgm:pt>
    <dgm:pt modelId="{7578C761-AE09-7C4C-BE32-93BAAE565D67}" type="pres">
      <dgm:prSet presAssocID="{A1BBAE04-1138-F041-9400-D2E1DB485438}" presName="compositeB" presStyleCnt="0"/>
      <dgm:spPr/>
    </dgm:pt>
    <dgm:pt modelId="{7E29722B-C69F-8C45-BF5B-E7DF7A14A6CE}" type="pres">
      <dgm:prSet presAssocID="{A1BBAE04-1138-F041-9400-D2E1DB485438}" presName="textB" presStyleLbl="revTx" presStyleIdx="1" presStyleCnt="3">
        <dgm:presLayoutVars>
          <dgm:bulletEnabled val="1"/>
        </dgm:presLayoutVars>
      </dgm:prSet>
      <dgm:spPr/>
    </dgm:pt>
    <dgm:pt modelId="{F6320B59-BA0C-BA46-9BDE-0A0F4AEDF378}" type="pres">
      <dgm:prSet presAssocID="{A1BBAE04-1138-F041-9400-D2E1DB485438}" presName="circleB" presStyleLbl="node1" presStyleIdx="1" presStyleCnt="3"/>
      <dgm:spPr/>
    </dgm:pt>
    <dgm:pt modelId="{C834779E-D66C-0E4D-ABBE-D45FC46124B4}" type="pres">
      <dgm:prSet presAssocID="{A1BBAE04-1138-F041-9400-D2E1DB485438}" presName="spaceB" presStyleCnt="0"/>
      <dgm:spPr/>
    </dgm:pt>
    <dgm:pt modelId="{B18EA8BD-0E56-F244-8775-48CBDD1BA6AD}" type="pres">
      <dgm:prSet presAssocID="{27162F6F-F5E9-0541-BFC4-ECBE1B5298E3}" presName="space" presStyleCnt="0"/>
      <dgm:spPr/>
    </dgm:pt>
    <dgm:pt modelId="{81C97047-BA1D-5F4E-B846-8E677A1EA520}" type="pres">
      <dgm:prSet presAssocID="{DD5205A4-DD0F-1A43-A907-74B9C98EA1E9}" presName="compositeA" presStyleCnt="0"/>
      <dgm:spPr/>
    </dgm:pt>
    <dgm:pt modelId="{CD27C9FD-4712-174B-BAB4-F39DDA7762DF}" type="pres">
      <dgm:prSet presAssocID="{DD5205A4-DD0F-1A43-A907-74B9C98EA1E9}" presName="textA" presStyleLbl="revTx" presStyleIdx="2" presStyleCnt="3" custScaleX="146478">
        <dgm:presLayoutVars>
          <dgm:bulletEnabled val="1"/>
        </dgm:presLayoutVars>
      </dgm:prSet>
      <dgm:spPr/>
    </dgm:pt>
    <dgm:pt modelId="{AE4AEBEE-3435-5046-820E-25AF02D93207}" type="pres">
      <dgm:prSet presAssocID="{DD5205A4-DD0F-1A43-A907-74B9C98EA1E9}" presName="circleA" presStyleLbl="node1" presStyleIdx="2" presStyleCnt="3"/>
      <dgm:spPr/>
    </dgm:pt>
    <dgm:pt modelId="{C80D5824-6530-7243-805D-ADE632C1886C}" type="pres">
      <dgm:prSet presAssocID="{DD5205A4-DD0F-1A43-A907-74B9C98EA1E9}" presName="spaceA" presStyleCnt="0"/>
      <dgm:spPr/>
    </dgm:pt>
  </dgm:ptLst>
  <dgm:cxnLst>
    <dgm:cxn modelId="{17F0D212-334B-444B-8766-ABFF6DDFB4AD}" srcId="{0A61958B-05C6-6740-B973-65E802A547C8}" destId="{A1BBAE04-1138-F041-9400-D2E1DB485438}" srcOrd="1" destOrd="0" parTransId="{FD5E9590-AD48-804C-B69F-13BC1ACE8481}" sibTransId="{27162F6F-F5E9-0541-BFC4-ECBE1B5298E3}"/>
    <dgm:cxn modelId="{02AE7B23-0333-4241-8506-D109FCD0F7C1}" srcId="{0A61958B-05C6-6740-B973-65E802A547C8}" destId="{227F2FE1-0B1F-AB47-8256-AE265DC2E990}" srcOrd="0" destOrd="0" parTransId="{F7D601BA-F762-EF41-97E6-3C7C53EB47F3}" sibTransId="{E0979954-DE65-5F40-B064-45EEE4FB77BA}"/>
    <dgm:cxn modelId="{22F02B5E-8331-8340-96C8-B366C361DD0D}" type="presOf" srcId="{0A61958B-05C6-6740-B973-65E802A547C8}" destId="{55230F39-4D1B-0E49-B7ED-614F04B7FF81}" srcOrd="0" destOrd="0" presId="urn:microsoft.com/office/officeart/2005/8/layout/hProcess11"/>
    <dgm:cxn modelId="{24C445CE-0AE0-6145-B9B2-37A7F8635804}" type="presOf" srcId="{A1BBAE04-1138-F041-9400-D2E1DB485438}" destId="{7E29722B-C69F-8C45-BF5B-E7DF7A14A6CE}" srcOrd="0" destOrd="0" presId="urn:microsoft.com/office/officeart/2005/8/layout/hProcess11"/>
    <dgm:cxn modelId="{5304A4E3-051D-3041-8DF0-ADA6FE116BBA}" type="presOf" srcId="{DD5205A4-DD0F-1A43-A907-74B9C98EA1E9}" destId="{CD27C9FD-4712-174B-BAB4-F39DDA7762DF}" srcOrd="0" destOrd="0" presId="urn:microsoft.com/office/officeart/2005/8/layout/hProcess11"/>
    <dgm:cxn modelId="{05FD90E4-E7FE-2048-B377-9715B5AAA96A}" srcId="{0A61958B-05C6-6740-B973-65E802A547C8}" destId="{DD5205A4-DD0F-1A43-A907-74B9C98EA1E9}" srcOrd="2" destOrd="0" parTransId="{AFE509DF-20AF-B047-A93C-98CE0344A809}" sibTransId="{5A47A663-DCB9-E548-98AA-B296451402E4}"/>
    <dgm:cxn modelId="{E3AF47FA-8209-1745-A2BA-8707FF07B91C}" type="presOf" srcId="{227F2FE1-0B1F-AB47-8256-AE265DC2E990}" destId="{C23DE9F3-F211-ED46-95F8-8F3118EF314C}" srcOrd="0" destOrd="0" presId="urn:microsoft.com/office/officeart/2005/8/layout/hProcess11"/>
    <dgm:cxn modelId="{8E46DB8D-37A2-E346-99B4-295138B58DD2}" type="presParOf" srcId="{55230F39-4D1B-0E49-B7ED-614F04B7FF81}" destId="{54355328-7A21-904F-9E97-CEFB458CEAD5}" srcOrd="0" destOrd="0" presId="urn:microsoft.com/office/officeart/2005/8/layout/hProcess11"/>
    <dgm:cxn modelId="{35A5D285-818F-7D4E-91B0-565E8E5A423E}" type="presParOf" srcId="{55230F39-4D1B-0E49-B7ED-614F04B7FF81}" destId="{77208331-6E58-7343-9D31-7A1661F294F3}" srcOrd="1" destOrd="0" presId="urn:microsoft.com/office/officeart/2005/8/layout/hProcess11"/>
    <dgm:cxn modelId="{CD461B70-A40E-E347-8232-B6E8EA21338A}" type="presParOf" srcId="{77208331-6E58-7343-9D31-7A1661F294F3}" destId="{3CA22919-04E2-5344-8F7D-3C5C4B0BFFB2}" srcOrd="0" destOrd="0" presId="urn:microsoft.com/office/officeart/2005/8/layout/hProcess11"/>
    <dgm:cxn modelId="{58553F50-2E37-CC43-B9B0-C61673601F11}" type="presParOf" srcId="{3CA22919-04E2-5344-8F7D-3C5C4B0BFFB2}" destId="{C23DE9F3-F211-ED46-95F8-8F3118EF314C}" srcOrd="0" destOrd="0" presId="urn:microsoft.com/office/officeart/2005/8/layout/hProcess11"/>
    <dgm:cxn modelId="{F0600BEF-5934-5E45-BA03-FACB3E2E0DB1}" type="presParOf" srcId="{3CA22919-04E2-5344-8F7D-3C5C4B0BFFB2}" destId="{56300B8C-EB7F-C94A-BCC4-FA8B369DA648}" srcOrd="1" destOrd="0" presId="urn:microsoft.com/office/officeart/2005/8/layout/hProcess11"/>
    <dgm:cxn modelId="{7A811E2D-B72A-2C46-B311-F597837153AE}" type="presParOf" srcId="{3CA22919-04E2-5344-8F7D-3C5C4B0BFFB2}" destId="{64BBE61B-96E5-0644-8C41-55AEFD8F8B9A}" srcOrd="2" destOrd="0" presId="urn:microsoft.com/office/officeart/2005/8/layout/hProcess11"/>
    <dgm:cxn modelId="{B24636AE-E2D8-E846-9027-42400ABC6A77}" type="presParOf" srcId="{77208331-6E58-7343-9D31-7A1661F294F3}" destId="{84514400-53F7-C244-B8A4-4544AFB83DDC}" srcOrd="1" destOrd="0" presId="urn:microsoft.com/office/officeart/2005/8/layout/hProcess11"/>
    <dgm:cxn modelId="{96B28FB9-3B33-454C-997E-26430B035E7D}" type="presParOf" srcId="{77208331-6E58-7343-9D31-7A1661F294F3}" destId="{7578C761-AE09-7C4C-BE32-93BAAE565D67}" srcOrd="2" destOrd="0" presId="urn:microsoft.com/office/officeart/2005/8/layout/hProcess11"/>
    <dgm:cxn modelId="{D837387C-2E97-8F47-819F-CBCC8A823DFE}" type="presParOf" srcId="{7578C761-AE09-7C4C-BE32-93BAAE565D67}" destId="{7E29722B-C69F-8C45-BF5B-E7DF7A14A6CE}" srcOrd="0" destOrd="0" presId="urn:microsoft.com/office/officeart/2005/8/layout/hProcess11"/>
    <dgm:cxn modelId="{DF895B85-3121-8449-BE3B-98EF8DD5B500}" type="presParOf" srcId="{7578C761-AE09-7C4C-BE32-93BAAE565D67}" destId="{F6320B59-BA0C-BA46-9BDE-0A0F4AEDF378}" srcOrd="1" destOrd="0" presId="urn:microsoft.com/office/officeart/2005/8/layout/hProcess11"/>
    <dgm:cxn modelId="{1575AAE4-83FD-0A46-A15E-21EDCF58F01A}" type="presParOf" srcId="{7578C761-AE09-7C4C-BE32-93BAAE565D67}" destId="{C834779E-D66C-0E4D-ABBE-D45FC46124B4}" srcOrd="2" destOrd="0" presId="urn:microsoft.com/office/officeart/2005/8/layout/hProcess11"/>
    <dgm:cxn modelId="{0979450F-D1FE-9D45-B333-C7640C908766}" type="presParOf" srcId="{77208331-6E58-7343-9D31-7A1661F294F3}" destId="{B18EA8BD-0E56-F244-8775-48CBDD1BA6AD}" srcOrd="3" destOrd="0" presId="urn:microsoft.com/office/officeart/2005/8/layout/hProcess11"/>
    <dgm:cxn modelId="{CF9BD292-AE88-B34C-9340-19B0EAC8521D}" type="presParOf" srcId="{77208331-6E58-7343-9D31-7A1661F294F3}" destId="{81C97047-BA1D-5F4E-B846-8E677A1EA520}" srcOrd="4" destOrd="0" presId="urn:microsoft.com/office/officeart/2005/8/layout/hProcess11"/>
    <dgm:cxn modelId="{44E82272-0306-3F47-B335-AD6781B228CC}" type="presParOf" srcId="{81C97047-BA1D-5F4E-B846-8E677A1EA520}" destId="{CD27C9FD-4712-174B-BAB4-F39DDA7762DF}" srcOrd="0" destOrd="0" presId="urn:microsoft.com/office/officeart/2005/8/layout/hProcess11"/>
    <dgm:cxn modelId="{ED92867D-1A6F-EF4F-97C5-4D31132FF4CC}" type="presParOf" srcId="{81C97047-BA1D-5F4E-B846-8E677A1EA520}" destId="{AE4AEBEE-3435-5046-820E-25AF02D93207}" srcOrd="1" destOrd="0" presId="urn:microsoft.com/office/officeart/2005/8/layout/hProcess11"/>
    <dgm:cxn modelId="{27B394B8-9BFA-A242-B0B2-F9C4C9DDD1AA}" type="presParOf" srcId="{81C97047-BA1D-5F4E-B846-8E677A1EA520}" destId="{C80D5824-6530-7243-805D-ADE632C1886C}"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90765C0-EEAB-45D6-80FA-A4E2F1545A3A}">
      <dsp:nvSpPr>
        <dsp:cNvPr id="0" name=""/>
        <dsp:cNvSpPr/>
      </dsp:nvSpPr>
      <dsp:spPr>
        <a:xfrm>
          <a:off x="0" y="3790"/>
          <a:ext cx="11762647" cy="8072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9C505CD-638B-4D7D-92C7-9551F8AE06CF}">
      <dsp:nvSpPr>
        <dsp:cNvPr id="0" name=""/>
        <dsp:cNvSpPr/>
      </dsp:nvSpPr>
      <dsp:spPr>
        <a:xfrm>
          <a:off x="244204" y="185429"/>
          <a:ext cx="444008" cy="44400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CE4095D-DA30-44ED-A99C-E47A11A0E23B}">
      <dsp:nvSpPr>
        <dsp:cNvPr id="0" name=""/>
        <dsp:cNvSpPr/>
      </dsp:nvSpPr>
      <dsp:spPr>
        <a:xfrm>
          <a:off x="932417" y="3790"/>
          <a:ext cx="10830230" cy="807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438" tIns="85438" rIns="85438" bIns="85438" numCol="1" spcCol="1270" anchor="ctr" anchorCtr="0">
          <a:noAutofit/>
        </a:bodyPr>
        <a:lstStyle/>
        <a:p>
          <a:pPr marL="0" lvl="0" indent="0" algn="l" defTabSz="800100">
            <a:lnSpc>
              <a:spcPct val="100000"/>
            </a:lnSpc>
            <a:spcBef>
              <a:spcPct val="0"/>
            </a:spcBef>
            <a:spcAft>
              <a:spcPct val="35000"/>
            </a:spcAft>
            <a:buNone/>
          </a:pPr>
          <a:r>
            <a:rPr lang="en-US" sz="1800" kern="1200" baseline="0" dirty="0"/>
            <a:t>Word cloud activity/ Introductions </a:t>
          </a:r>
        </a:p>
        <a:p>
          <a:pPr marL="0" lvl="0" indent="0" algn="l" defTabSz="800100">
            <a:lnSpc>
              <a:spcPct val="100000"/>
            </a:lnSpc>
            <a:spcBef>
              <a:spcPct val="0"/>
            </a:spcBef>
            <a:spcAft>
              <a:spcPct val="35000"/>
            </a:spcAft>
            <a:buNone/>
          </a:pPr>
          <a:r>
            <a:rPr lang="en-US" sz="1800" kern="1200" baseline="0" dirty="0"/>
            <a:t>(20 mins)</a:t>
          </a:r>
          <a:endParaRPr lang="en-US" sz="1800" kern="1200" dirty="0"/>
        </a:p>
      </dsp:txBody>
      <dsp:txXfrm>
        <a:off x="932417" y="3790"/>
        <a:ext cx="10830230" cy="807288"/>
      </dsp:txXfrm>
    </dsp:sp>
    <dsp:sp modelId="{1E8FA5AD-D53B-46EE-B5AD-7E2DD3C5EE99}">
      <dsp:nvSpPr>
        <dsp:cNvPr id="0" name=""/>
        <dsp:cNvSpPr/>
      </dsp:nvSpPr>
      <dsp:spPr>
        <a:xfrm>
          <a:off x="0" y="1012900"/>
          <a:ext cx="11762647" cy="8072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40AE1CD-782F-4CE1-A312-080AA0752E7C}">
      <dsp:nvSpPr>
        <dsp:cNvPr id="0" name=""/>
        <dsp:cNvSpPr/>
      </dsp:nvSpPr>
      <dsp:spPr>
        <a:xfrm>
          <a:off x="244204" y="1194540"/>
          <a:ext cx="444008" cy="44400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D465C8-40CE-454C-9C37-218EE43EFAD2}">
      <dsp:nvSpPr>
        <dsp:cNvPr id="0" name=""/>
        <dsp:cNvSpPr/>
      </dsp:nvSpPr>
      <dsp:spPr>
        <a:xfrm>
          <a:off x="932417" y="1012900"/>
          <a:ext cx="10830230" cy="807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438" tIns="85438" rIns="85438" bIns="85438" numCol="1" spcCol="1270" anchor="ctr" anchorCtr="0">
          <a:noAutofit/>
        </a:bodyPr>
        <a:lstStyle/>
        <a:p>
          <a:pPr marL="0" lvl="0" indent="0" algn="l" defTabSz="800100">
            <a:lnSpc>
              <a:spcPct val="100000"/>
            </a:lnSpc>
            <a:spcBef>
              <a:spcPct val="0"/>
            </a:spcBef>
            <a:spcAft>
              <a:spcPct val="35000"/>
            </a:spcAft>
            <a:buNone/>
          </a:pPr>
          <a:r>
            <a:rPr lang="en-US" sz="1800" kern="1200" baseline="0" dirty="0"/>
            <a:t>Project update</a:t>
          </a:r>
        </a:p>
        <a:p>
          <a:pPr marL="0" lvl="0" indent="0" algn="l" defTabSz="800100">
            <a:lnSpc>
              <a:spcPct val="100000"/>
            </a:lnSpc>
            <a:spcBef>
              <a:spcPct val="0"/>
            </a:spcBef>
            <a:spcAft>
              <a:spcPct val="35000"/>
            </a:spcAft>
            <a:buNone/>
          </a:pPr>
          <a:r>
            <a:rPr lang="en-US" sz="1800" kern="1200" baseline="0" dirty="0"/>
            <a:t>(5 mins)</a:t>
          </a:r>
          <a:endParaRPr lang="en-US" sz="1800" kern="1200" dirty="0"/>
        </a:p>
      </dsp:txBody>
      <dsp:txXfrm>
        <a:off x="932417" y="1012900"/>
        <a:ext cx="10830230" cy="807288"/>
      </dsp:txXfrm>
    </dsp:sp>
    <dsp:sp modelId="{C135EB02-582C-4F3F-8F44-A83517EC67BE}">
      <dsp:nvSpPr>
        <dsp:cNvPr id="0" name=""/>
        <dsp:cNvSpPr/>
      </dsp:nvSpPr>
      <dsp:spPr>
        <a:xfrm>
          <a:off x="0" y="2022010"/>
          <a:ext cx="11762647" cy="8072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CB95A46-FE5C-4108-8E92-E122A90696AA}">
      <dsp:nvSpPr>
        <dsp:cNvPr id="0" name=""/>
        <dsp:cNvSpPr/>
      </dsp:nvSpPr>
      <dsp:spPr>
        <a:xfrm>
          <a:off x="244204" y="2203650"/>
          <a:ext cx="444008" cy="44400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688E74-3006-40AA-A565-5C15D7DCF348}">
      <dsp:nvSpPr>
        <dsp:cNvPr id="0" name=""/>
        <dsp:cNvSpPr/>
      </dsp:nvSpPr>
      <dsp:spPr>
        <a:xfrm>
          <a:off x="932417" y="2022010"/>
          <a:ext cx="10830230" cy="807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438" tIns="85438" rIns="85438" bIns="85438" numCol="1" spcCol="1270" anchor="ctr" anchorCtr="0">
          <a:noAutofit/>
        </a:bodyPr>
        <a:lstStyle/>
        <a:p>
          <a:pPr marL="0" lvl="0" indent="0" algn="l" defTabSz="800100">
            <a:lnSpc>
              <a:spcPct val="100000"/>
            </a:lnSpc>
            <a:spcBef>
              <a:spcPct val="0"/>
            </a:spcBef>
            <a:spcAft>
              <a:spcPct val="35000"/>
            </a:spcAft>
            <a:buNone/>
          </a:pPr>
          <a:r>
            <a:rPr lang="en-US" sz="1800" kern="1200" baseline="0" dirty="0"/>
            <a:t>Task 1: Ideas on design of toolkit intervention logo (15 mins)</a:t>
          </a:r>
          <a:endParaRPr lang="en-US" sz="1800" kern="1200" dirty="0"/>
        </a:p>
      </dsp:txBody>
      <dsp:txXfrm>
        <a:off x="932417" y="2022010"/>
        <a:ext cx="10830230" cy="807288"/>
      </dsp:txXfrm>
    </dsp:sp>
    <dsp:sp modelId="{855C050C-2627-46BF-AC8A-445C8D1E0D25}">
      <dsp:nvSpPr>
        <dsp:cNvPr id="0" name=""/>
        <dsp:cNvSpPr/>
      </dsp:nvSpPr>
      <dsp:spPr>
        <a:xfrm>
          <a:off x="0" y="3031121"/>
          <a:ext cx="11762647" cy="8072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6FAE96F-18BE-4CA6-9BC9-2CA9A30AA06C}">
      <dsp:nvSpPr>
        <dsp:cNvPr id="0" name=""/>
        <dsp:cNvSpPr/>
      </dsp:nvSpPr>
      <dsp:spPr>
        <a:xfrm>
          <a:off x="244204" y="3212761"/>
          <a:ext cx="444008" cy="44400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4297BA4-6D43-473D-86CA-CC12A2BCF65F}">
      <dsp:nvSpPr>
        <dsp:cNvPr id="0" name=""/>
        <dsp:cNvSpPr/>
      </dsp:nvSpPr>
      <dsp:spPr>
        <a:xfrm>
          <a:off x="932417" y="3031121"/>
          <a:ext cx="10830230" cy="807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438" tIns="85438" rIns="85438" bIns="85438" numCol="1" spcCol="1270" anchor="ctr" anchorCtr="0">
          <a:noAutofit/>
        </a:bodyPr>
        <a:lstStyle/>
        <a:p>
          <a:pPr marL="0" lvl="0" indent="0" algn="l" defTabSz="800100">
            <a:lnSpc>
              <a:spcPct val="100000"/>
            </a:lnSpc>
            <a:spcBef>
              <a:spcPct val="0"/>
            </a:spcBef>
            <a:spcAft>
              <a:spcPct val="35000"/>
            </a:spcAft>
            <a:buNone/>
          </a:pPr>
          <a:r>
            <a:rPr lang="en-US" sz="1800" kern="1200" baseline="0" dirty="0"/>
            <a:t>Task 2: Breakout rooms – provide feedback on stroke survivor/employer toolkit sections (70 mins)</a:t>
          </a:r>
          <a:endParaRPr lang="en-US" sz="1800" kern="1200" dirty="0"/>
        </a:p>
      </dsp:txBody>
      <dsp:txXfrm>
        <a:off x="932417" y="3031121"/>
        <a:ext cx="10830230" cy="807288"/>
      </dsp:txXfrm>
    </dsp:sp>
    <dsp:sp modelId="{70B12969-77BE-BD4F-9501-08F31494B0FE}">
      <dsp:nvSpPr>
        <dsp:cNvPr id="0" name=""/>
        <dsp:cNvSpPr/>
      </dsp:nvSpPr>
      <dsp:spPr>
        <a:xfrm>
          <a:off x="0" y="4040231"/>
          <a:ext cx="11762647" cy="807288"/>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C6D44BB-2BA6-2B47-A24C-1C6BB2E01A3E}">
      <dsp:nvSpPr>
        <dsp:cNvPr id="0" name=""/>
        <dsp:cNvSpPr/>
      </dsp:nvSpPr>
      <dsp:spPr>
        <a:xfrm>
          <a:off x="164409" y="4047211"/>
          <a:ext cx="603598" cy="79332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AE9B0-8D0F-C649-B4FA-D99C6A11ACFE}">
      <dsp:nvSpPr>
        <dsp:cNvPr id="0" name=""/>
        <dsp:cNvSpPr/>
      </dsp:nvSpPr>
      <dsp:spPr>
        <a:xfrm>
          <a:off x="932417" y="4040231"/>
          <a:ext cx="10830230" cy="80728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438" tIns="85438" rIns="85438" bIns="85438" numCol="1" spcCol="1270" anchor="ctr" anchorCtr="0">
          <a:noAutofit/>
        </a:bodyPr>
        <a:lstStyle/>
        <a:p>
          <a:pPr marL="0" lvl="0" indent="0" algn="l" defTabSz="844550">
            <a:lnSpc>
              <a:spcPct val="100000"/>
            </a:lnSpc>
            <a:spcBef>
              <a:spcPct val="0"/>
            </a:spcBef>
            <a:spcAft>
              <a:spcPct val="35000"/>
            </a:spcAft>
            <a:buNone/>
          </a:pPr>
          <a:r>
            <a:rPr lang="en-GB" sz="1900" kern="1200" dirty="0"/>
            <a:t>Group discussion: final comments or questions (10 mins)</a:t>
          </a:r>
        </a:p>
      </dsp:txBody>
      <dsp:txXfrm>
        <a:off x="932417" y="4040231"/>
        <a:ext cx="10830230" cy="80728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A4567-B433-4A88-8C96-A215266915B8}">
      <dsp:nvSpPr>
        <dsp:cNvPr id="0" name=""/>
        <dsp:cNvSpPr/>
      </dsp:nvSpPr>
      <dsp:spPr>
        <a:xfrm>
          <a:off x="2118849" y="630638"/>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79C36C5-E82C-4004-B506-3C6E452571CF}">
      <dsp:nvSpPr>
        <dsp:cNvPr id="0" name=""/>
        <dsp:cNvSpPr/>
      </dsp:nvSpPr>
      <dsp:spPr>
        <a:xfrm>
          <a:off x="930849" y="3044929"/>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baseline="0"/>
            <a:t>Briefly state who you are</a:t>
          </a:r>
          <a:endParaRPr lang="en-US" sz="2400" kern="1200"/>
        </a:p>
      </dsp:txBody>
      <dsp:txXfrm>
        <a:off x="930849" y="3044929"/>
        <a:ext cx="4320000" cy="720000"/>
      </dsp:txXfrm>
    </dsp:sp>
    <dsp:sp modelId="{8DF7FA73-EB7A-417C-B476-A2F4B0F7EB4E}">
      <dsp:nvSpPr>
        <dsp:cNvPr id="0" name=""/>
        <dsp:cNvSpPr/>
      </dsp:nvSpPr>
      <dsp:spPr>
        <a:xfrm>
          <a:off x="7194849" y="630638"/>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D9F9BD-7BBC-49E5-8B59-1828B8B9EBB1}">
      <dsp:nvSpPr>
        <dsp:cNvPr id="0" name=""/>
        <dsp:cNvSpPr/>
      </dsp:nvSpPr>
      <dsp:spPr>
        <a:xfrm>
          <a:off x="6006849" y="3044929"/>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100000"/>
            </a:lnSpc>
            <a:spcBef>
              <a:spcPct val="0"/>
            </a:spcBef>
            <a:spcAft>
              <a:spcPct val="35000"/>
            </a:spcAft>
            <a:buNone/>
          </a:pPr>
          <a:r>
            <a:rPr lang="en-US" sz="2400" kern="1200" baseline="0" dirty="0"/>
            <a:t>Why you chose the </a:t>
          </a:r>
          <a:r>
            <a:rPr lang="en-US" sz="2400" kern="1200" baseline="0" dirty="0" err="1"/>
            <a:t>colour</a:t>
          </a:r>
          <a:r>
            <a:rPr lang="en-US" sz="2400" kern="1200" baseline="0" dirty="0"/>
            <a:t>/s in the word cloud activity</a:t>
          </a:r>
          <a:endParaRPr lang="en-US" sz="2400" kern="1200" dirty="0"/>
        </a:p>
      </dsp:txBody>
      <dsp:txXfrm>
        <a:off x="6006849" y="3044929"/>
        <a:ext cx="432000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355328-7A21-904F-9E97-CEFB458CEAD5}">
      <dsp:nvSpPr>
        <dsp:cNvPr id="0" name=""/>
        <dsp:cNvSpPr/>
      </dsp:nvSpPr>
      <dsp:spPr>
        <a:xfrm>
          <a:off x="0" y="1318736"/>
          <a:ext cx="8252341" cy="1758314"/>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23DE9F3-F211-ED46-95F8-8F3118EF314C}">
      <dsp:nvSpPr>
        <dsp:cNvPr id="0" name=""/>
        <dsp:cNvSpPr/>
      </dsp:nvSpPr>
      <dsp:spPr>
        <a:xfrm>
          <a:off x="3293" y="0"/>
          <a:ext cx="2081620" cy="1758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GB" sz="2200" kern="1200" dirty="0"/>
            <a:t>Behaviour change theory and methods</a:t>
          </a:r>
        </a:p>
      </dsp:txBody>
      <dsp:txXfrm>
        <a:off x="3293" y="0"/>
        <a:ext cx="2081620" cy="1758314"/>
      </dsp:txXfrm>
    </dsp:sp>
    <dsp:sp modelId="{56300B8C-EB7F-C94A-BCC4-FA8B369DA648}">
      <dsp:nvSpPr>
        <dsp:cNvPr id="0" name=""/>
        <dsp:cNvSpPr/>
      </dsp:nvSpPr>
      <dsp:spPr>
        <a:xfrm>
          <a:off x="824314" y="1978104"/>
          <a:ext cx="439578" cy="43957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E29722B-C69F-8C45-BF5B-E7DF7A14A6CE}">
      <dsp:nvSpPr>
        <dsp:cNvPr id="0" name=""/>
        <dsp:cNvSpPr/>
      </dsp:nvSpPr>
      <dsp:spPr>
        <a:xfrm>
          <a:off x="2188995" y="2637472"/>
          <a:ext cx="2081620" cy="1758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GB" sz="2200" kern="1200" dirty="0"/>
            <a:t>Stakeholders’ ideas</a:t>
          </a:r>
        </a:p>
      </dsp:txBody>
      <dsp:txXfrm>
        <a:off x="2188995" y="2637472"/>
        <a:ext cx="2081620" cy="1758314"/>
      </dsp:txXfrm>
    </dsp:sp>
    <dsp:sp modelId="{F6320B59-BA0C-BA46-9BDE-0A0F4AEDF378}">
      <dsp:nvSpPr>
        <dsp:cNvPr id="0" name=""/>
        <dsp:cNvSpPr/>
      </dsp:nvSpPr>
      <dsp:spPr>
        <a:xfrm>
          <a:off x="3010016" y="1978104"/>
          <a:ext cx="439578" cy="43957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27C9FD-4712-174B-BAB4-F39DDA7762DF}">
      <dsp:nvSpPr>
        <dsp:cNvPr id="0" name=""/>
        <dsp:cNvSpPr/>
      </dsp:nvSpPr>
      <dsp:spPr>
        <a:xfrm>
          <a:off x="4374697" y="0"/>
          <a:ext cx="3049116" cy="17583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6464" tIns="156464" rIns="156464" bIns="156464" numCol="1" spcCol="1270" anchor="b" anchorCtr="0">
          <a:noAutofit/>
        </a:bodyPr>
        <a:lstStyle/>
        <a:p>
          <a:pPr marL="0" lvl="0" indent="0" algn="ctr" defTabSz="977900">
            <a:lnSpc>
              <a:spcPct val="90000"/>
            </a:lnSpc>
            <a:spcBef>
              <a:spcPct val="0"/>
            </a:spcBef>
            <a:spcAft>
              <a:spcPct val="35000"/>
            </a:spcAft>
            <a:buNone/>
          </a:pPr>
          <a:r>
            <a:rPr lang="en-GB" sz="2200" kern="1200" dirty="0"/>
            <a:t>Research evidence  (eHealth return-to-work interventions)</a:t>
          </a:r>
        </a:p>
      </dsp:txBody>
      <dsp:txXfrm>
        <a:off x="4374697" y="0"/>
        <a:ext cx="3049116" cy="1758314"/>
      </dsp:txXfrm>
    </dsp:sp>
    <dsp:sp modelId="{AE4AEBEE-3435-5046-820E-25AF02D93207}">
      <dsp:nvSpPr>
        <dsp:cNvPr id="0" name=""/>
        <dsp:cNvSpPr/>
      </dsp:nvSpPr>
      <dsp:spPr>
        <a:xfrm>
          <a:off x="5679465" y="1978104"/>
          <a:ext cx="439578" cy="43957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latin typeface="Arial" panose="020B0604020202020204" pitchFamily="34" charset="0"/>
              </a:rPr>
              <a:t>The University of Nottingham</a:t>
            </a: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D04BF2-D7DF-479C-9EF9-FF247B43B6E6}" type="datetime1">
              <a:rPr lang="en-GB" smtClean="0">
                <a:latin typeface="Arial" panose="020B0604020202020204" pitchFamily="34" charset="0"/>
              </a:rPr>
              <a:t>07/01/2024</a:t>
            </a:fld>
            <a:endParaRPr lang="en-GB">
              <a:latin typeface="Arial" panose="020B06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latin typeface="Arial" panose="020B0604020202020204" pitchFamily="34" charset="0"/>
              </a:rPr>
              <a:t>Your Department Name etc</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1DEDAF-6BFF-4ECB-9F4E-2D4AAE5E0143}"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7676631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The University of Nottingham</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84AD9-1202-424F-8F1E-1DE5EBE3F39C}" type="datetime1">
              <a:rPr lang="en-GB" smtClean="0"/>
              <a:t>07/01/2024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Your Department Name etc</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AF5A3-63BC-4A87-859D-8ED86BB4B4B5}" type="slidenum">
              <a:rPr lang="en-GB" smtClean="0"/>
              <a:t>‹#›</a:t>
            </a:fld>
            <a:endParaRPr lang="en-GB"/>
          </a:p>
        </p:txBody>
      </p:sp>
    </p:spTree>
    <p:extLst>
      <p:ext uri="{BB962C8B-B14F-4D97-AF65-F5344CB8AC3E}">
        <p14:creationId xmlns:p14="http://schemas.microsoft.com/office/powerpoint/2010/main" val="2347018219"/>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i="1" dirty="0">
                <a:effectLst/>
                <a:latin typeface="Times New Roman" panose="02020603050405020304" pitchFamily="18" charset="0"/>
                <a:ea typeface="Times New Roman" panose="02020603050405020304" pitchFamily="18" charset="0"/>
                <a:cs typeface="Times New Roman" panose="02020603050405020304" pitchFamily="18" charset="0"/>
              </a:rPr>
              <a:t>“Thank you to everyone for attending today. At the end of this session, we will have reviewed the toolkit’s content. You have all been invited because you have the knowledge and experienced needed to inform the session. We are recording this workshop, so please avoid stating names if you mention anything confidential relating to another person or organisation. If you need a break at any point, please go ahead – stand up, move around, make a drink. It’s quite informal.”</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Header Placeholder 3"/>
          <p:cNvSpPr>
            <a:spLocks noGrp="1"/>
          </p:cNvSpPr>
          <p:nvPr>
            <p:ph type="hdr" sz="quarter"/>
          </p:nvPr>
        </p:nvSpPr>
        <p:spPr/>
        <p:txBody>
          <a:bodyPr/>
          <a:lstStyle/>
          <a:p>
            <a:r>
              <a:rPr lang="en-GB" dirty="0"/>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07/01/2024</a:t>
            </a:fld>
            <a:endParaRPr lang="en-GB" dirty="0"/>
          </a:p>
        </p:txBody>
      </p:sp>
      <p:sp>
        <p:nvSpPr>
          <p:cNvPr id="6" name="Footer Placeholder 5"/>
          <p:cNvSpPr>
            <a:spLocks noGrp="1"/>
          </p:cNvSpPr>
          <p:nvPr>
            <p:ph type="ftr" sz="quarter" idx="4"/>
          </p:nvPr>
        </p:nvSpPr>
        <p:spPr/>
        <p:txBody>
          <a:bodyPr/>
          <a:lstStyle/>
          <a:p>
            <a:r>
              <a:rPr lang="en-GB" dirty="0"/>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a:t>
            </a:fld>
            <a:endParaRPr lang="en-GB" dirty="0"/>
          </a:p>
        </p:txBody>
      </p:sp>
    </p:spTree>
    <p:extLst>
      <p:ext uri="{BB962C8B-B14F-4D97-AF65-F5344CB8AC3E}">
        <p14:creationId xmlns:p14="http://schemas.microsoft.com/office/powerpoint/2010/main" val="177828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07/01/2024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2</a:t>
            </a:fld>
            <a:endParaRPr lang="en-GB"/>
          </a:p>
        </p:txBody>
      </p:sp>
    </p:spTree>
    <p:extLst>
      <p:ext uri="{BB962C8B-B14F-4D97-AF65-F5344CB8AC3E}">
        <p14:creationId xmlns:p14="http://schemas.microsoft.com/office/powerpoint/2010/main" val="766453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07/01/2024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6</a:t>
            </a:fld>
            <a:endParaRPr lang="en-GB"/>
          </a:p>
        </p:txBody>
      </p:sp>
    </p:spTree>
    <p:extLst>
      <p:ext uri="{BB962C8B-B14F-4D97-AF65-F5344CB8AC3E}">
        <p14:creationId xmlns:p14="http://schemas.microsoft.com/office/powerpoint/2010/main" val="37128438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07/01/2024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12</a:t>
            </a:fld>
            <a:endParaRPr lang="en-GB"/>
          </a:p>
        </p:txBody>
      </p:sp>
    </p:spTree>
    <p:extLst>
      <p:ext uri="{BB962C8B-B14F-4D97-AF65-F5344CB8AC3E}">
        <p14:creationId xmlns:p14="http://schemas.microsoft.com/office/powerpoint/2010/main" val="1792829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07/01/2024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13</a:t>
            </a:fld>
            <a:endParaRPr lang="en-GB"/>
          </a:p>
        </p:txBody>
      </p:sp>
    </p:spTree>
    <p:extLst>
      <p:ext uri="{BB962C8B-B14F-4D97-AF65-F5344CB8AC3E}">
        <p14:creationId xmlns:p14="http://schemas.microsoft.com/office/powerpoint/2010/main" val="1189640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08/01/2024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14</a:t>
            </a:fld>
            <a:endParaRPr lang="en-GB"/>
          </a:p>
        </p:txBody>
      </p:sp>
    </p:spTree>
    <p:extLst>
      <p:ext uri="{BB962C8B-B14F-4D97-AF65-F5344CB8AC3E}">
        <p14:creationId xmlns:p14="http://schemas.microsoft.com/office/powerpoint/2010/main" val="4050553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07/01/2024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15</a:t>
            </a:fld>
            <a:endParaRPr lang="en-GB"/>
          </a:p>
        </p:txBody>
      </p:sp>
    </p:spTree>
    <p:extLst>
      <p:ext uri="{BB962C8B-B14F-4D97-AF65-F5344CB8AC3E}">
        <p14:creationId xmlns:p14="http://schemas.microsoft.com/office/powerpoint/2010/main" val="996950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07/01/2024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16</a:t>
            </a:fld>
            <a:endParaRPr lang="en-GB"/>
          </a:p>
        </p:txBody>
      </p:sp>
    </p:spTree>
    <p:extLst>
      <p:ext uri="{BB962C8B-B14F-4D97-AF65-F5344CB8AC3E}">
        <p14:creationId xmlns:p14="http://schemas.microsoft.com/office/powerpoint/2010/main" val="102232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07/01/2024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18</a:t>
            </a:fld>
            <a:endParaRPr lang="en-GB"/>
          </a:p>
        </p:txBody>
      </p:sp>
    </p:spTree>
    <p:extLst>
      <p:ext uri="{BB962C8B-B14F-4D97-AF65-F5344CB8AC3E}">
        <p14:creationId xmlns:p14="http://schemas.microsoft.com/office/powerpoint/2010/main" val="4126566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08/01/2024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19</a:t>
            </a:fld>
            <a:endParaRPr lang="en-GB"/>
          </a:p>
        </p:txBody>
      </p:sp>
    </p:spTree>
    <p:extLst>
      <p:ext uri="{BB962C8B-B14F-4D97-AF65-F5344CB8AC3E}">
        <p14:creationId xmlns:p14="http://schemas.microsoft.com/office/powerpoint/2010/main" val="19706686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08/01/2024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20</a:t>
            </a:fld>
            <a:endParaRPr lang="en-GB"/>
          </a:p>
        </p:txBody>
      </p:sp>
    </p:spTree>
    <p:extLst>
      <p:ext uri="{BB962C8B-B14F-4D97-AF65-F5344CB8AC3E}">
        <p14:creationId xmlns:p14="http://schemas.microsoft.com/office/powerpoint/2010/main" val="23907302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08/01/2024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21</a:t>
            </a:fld>
            <a:endParaRPr lang="en-GB"/>
          </a:p>
        </p:txBody>
      </p:sp>
    </p:spTree>
    <p:extLst>
      <p:ext uri="{BB962C8B-B14F-4D97-AF65-F5344CB8AC3E}">
        <p14:creationId xmlns:p14="http://schemas.microsoft.com/office/powerpoint/2010/main" val="14637503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08/01/2024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22</a:t>
            </a:fld>
            <a:endParaRPr lang="en-GB"/>
          </a:p>
        </p:txBody>
      </p:sp>
    </p:spTree>
    <p:extLst>
      <p:ext uri="{BB962C8B-B14F-4D97-AF65-F5344CB8AC3E}">
        <p14:creationId xmlns:p14="http://schemas.microsoft.com/office/powerpoint/2010/main" val="40432570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07/01/2024</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24</a:t>
            </a:fld>
            <a:endParaRPr lang="en-GB"/>
          </a:p>
        </p:txBody>
      </p:sp>
    </p:spTree>
    <p:extLst>
      <p:ext uri="{BB962C8B-B14F-4D97-AF65-F5344CB8AC3E}">
        <p14:creationId xmlns:p14="http://schemas.microsoft.com/office/powerpoint/2010/main" val="1238640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nottingham.ac.uk/imagebank" TargetMode="External"/><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nottingham.ac.uk/imagebank" TargetMode="External"/><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nottingham.ac.uk/imagebank" TargetMode="External"/><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7FB5A-28C0-E64E-9FEF-7D9F37C42C4A}"/>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cover slide options.</a:t>
            </a:r>
          </a:p>
        </p:txBody>
      </p:sp>
      <p:sp>
        <p:nvSpPr>
          <p:cNvPr id="10" name="Arc 9">
            <a:extLst>
              <a:ext uri="{FF2B5EF4-FFF2-40B4-BE49-F238E27FC236}">
                <a16:creationId xmlns:a16="http://schemas.microsoft.com/office/drawing/2014/main" id="{4CE4322B-60FD-4247-98CC-5B3D3101F0D7}"/>
              </a:ext>
              <a:ext uri="{C183D7F6-B498-43B3-948B-1728B52AA6E4}">
                <adec:decorative xmlns:adec="http://schemas.microsoft.com/office/drawing/2017/decorative" val="1"/>
              </a:ext>
            </a:extLst>
          </p:cNvPr>
          <p:cNvSpPr/>
          <p:nvPr userDrawn="1"/>
        </p:nvSpPr>
        <p:spPr>
          <a:xfrm>
            <a:off x="12335916" y="5239452"/>
            <a:ext cx="1012135" cy="1012135"/>
          </a:xfrm>
          <a:prstGeom prst="arc">
            <a:avLst>
              <a:gd name="adj1" fmla="val 818360"/>
              <a:gd name="adj2" fmla="val 9300445"/>
            </a:avLst>
          </a:prstGeom>
          <a:ln w="15875">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a:extLst>
              <a:ext uri="{FF2B5EF4-FFF2-40B4-BE49-F238E27FC236}">
                <a16:creationId xmlns:a16="http://schemas.microsoft.com/office/drawing/2014/main" id="{88CE00DA-F948-9449-B3A1-D7A1FAA0F09F}"/>
              </a:ext>
              <a:ext uri="{C183D7F6-B498-43B3-948B-1728B52AA6E4}">
                <adec:decorative xmlns:adec="http://schemas.microsoft.com/office/drawing/2017/decorative" val="1"/>
              </a:ext>
            </a:extLst>
          </p:cNvPr>
          <p:cNvSpPr/>
          <p:nvPr userDrawn="1"/>
        </p:nvSpPr>
        <p:spPr>
          <a:xfrm>
            <a:off x="12635555" y="4194626"/>
            <a:ext cx="1550894" cy="1550894"/>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Add a partner logo</a:t>
            </a:r>
            <a:br>
              <a:rPr lang="en-US" sz="1600">
                <a:solidFill>
                  <a:schemeClr val="tx2"/>
                </a:solidFill>
              </a:rPr>
            </a:br>
            <a:r>
              <a:rPr lang="en-US" sz="1600">
                <a:solidFill>
                  <a:schemeClr val="tx2"/>
                </a:solidFill>
              </a:rPr>
              <a:t>here if required</a:t>
            </a:r>
          </a:p>
        </p:txBody>
      </p:sp>
      <p:sp>
        <p:nvSpPr>
          <p:cNvPr id="4" name="Text Placeholder 3" descr="Logo box">
            <a:extLst>
              <a:ext uri="{FF2B5EF4-FFF2-40B4-BE49-F238E27FC236}">
                <a16:creationId xmlns:a16="http://schemas.microsoft.com/office/drawing/2014/main" id="{0882309C-2C73-D748-AA1B-AB05B98A64B0}"/>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dirty="0"/>
              <a:t> </a:t>
            </a:r>
            <a:endParaRPr lang="en-US" dirty="0"/>
          </a:p>
        </p:txBody>
      </p:sp>
      <p:sp>
        <p:nvSpPr>
          <p:cNvPr id="7" name="Subtitle 2">
            <a:extLst>
              <a:ext uri="{FF2B5EF4-FFF2-40B4-BE49-F238E27FC236}">
                <a16:creationId xmlns:a16="http://schemas.microsoft.com/office/drawing/2014/main" id="{A158B21E-1070-014B-B9DF-CC6AE4E330F3}"/>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2" name="Title 1"/>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11" name="Picture 10" descr="University of Nottingham logo">
            <a:extLst>
              <a:ext uri="{FF2B5EF4-FFF2-40B4-BE49-F238E27FC236}">
                <a16:creationId xmlns:a16="http://schemas.microsoft.com/office/drawing/2014/main" id="{78857659-1700-314E-B00F-79040D7445A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144971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61D62B56-9FE8-D94E-A6EA-EC6A8F16943B}"/>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6" name="Title 1">
            <a:extLst>
              <a:ext uri="{FF2B5EF4-FFF2-40B4-BE49-F238E27FC236}">
                <a16:creationId xmlns:a16="http://schemas.microsoft.com/office/drawing/2014/main" id="{B3B6D91D-08CC-8B40-9A20-FA411810223C}"/>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7" name="Picture 6" descr="University of Nottingham logo">
            <a:extLst>
              <a:ext uri="{FF2B5EF4-FFF2-40B4-BE49-F238E27FC236}">
                <a16:creationId xmlns:a16="http://schemas.microsoft.com/office/drawing/2014/main" id="{9AE23AA1-5E84-1542-85FA-0AD28CCBD63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1668866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 Peopl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14EC60C8-55FD-084A-BE95-B2E766446720}"/>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7" name="Title 1">
            <a:extLst>
              <a:ext uri="{FF2B5EF4-FFF2-40B4-BE49-F238E27FC236}">
                <a16:creationId xmlns:a16="http://schemas.microsoft.com/office/drawing/2014/main" id="{EE0A4753-72CA-6241-85A5-FA5F9E40DCA1}"/>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12" name="Picture 11" descr="University of Nottingham logo">
            <a:extLst>
              <a:ext uri="{FF2B5EF4-FFF2-40B4-BE49-F238E27FC236}">
                <a16:creationId xmlns:a16="http://schemas.microsoft.com/office/drawing/2014/main" id="{6385F48C-130A-074B-BAE4-5071492DF33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74767" cy="1030941"/>
          </a:xfrm>
          <a:prstGeom prst="rect">
            <a:avLst/>
          </a:prstGeom>
        </p:spPr>
      </p:pic>
    </p:spTree>
    <p:extLst>
      <p:ext uri="{BB962C8B-B14F-4D97-AF65-F5344CB8AC3E}">
        <p14:creationId xmlns:p14="http://schemas.microsoft.com/office/powerpoint/2010/main" val="4149837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 Science &amp; Technolog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Arc 11">
            <a:extLst>
              <a:ext uri="{FF2B5EF4-FFF2-40B4-BE49-F238E27FC236}">
                <a16:creationId xmlns:a16="http://schemas.microsoft.com/office/drawing/2014/main" id="{D7715FAF-431F-0947-BA32-CCCAE21D6FF6}"/>
              </a:ext>
              <a:ext uri="{C183D7F6-B498-43B3-948B-1728B52AA6E4}">
                <adec:decorative xmlns:adec="http://schemas.microsoft.com/office/drawing/2017/decorative" val="1"/>
              </a:ext>
            </a:extLst>
          </p:cNvPr>
          <p:cNvSpPr/>
          <p:nvPr userDrawn="1"/>
        </p:nvSpPr>
        <p:spPr>
          <a:xfrm>
            <a:off x="12335916" y="5239452"/>
            <a:ext cx="1012135" cy="1012135"/>
          </a:xfrm>
          <a:prstGeom prst="arc">
            <a:avLst>
              <a:gd name="adj1" fmla="val 818360"/>
              <a:gd name="adj2" fmla="val 9300445"/>
            </a:avLst>
          </a:prstGeom>
          <a:ln w="15875">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 Placeholder 3" descr="Logo box">
            <a:extLst>
              <a:ext uri="{FF2B5EF4-FFF2-40B4-BE49-F238E27FC236}">
                <a16:creationId xmlns:a16="http://schemas.microsoft.com/office/drawing/2014/main" id="{F89BE0EF-B1BD-4F49-A571-A9C3B39F741A}"/>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dirty="0"/>
              <a:t> </a:t>
            </a:r>
            <a:endParaRPr lang="en-US" dirty="0"/>
          </a:p>
        </p:txBody>
      </p:sp>
      <p:sp>
        <p:nvSpPr>
          <p:cNvPr id="9" name="Rectangle 8">
            <a:extLst>
              <a:ext uri="{FF2B5EF4-FFF2-40B4-BE49-F238E27FC236}">
                <a16:creationId xmlns:a16="http://schemas.microsoft.com/office/drawing/2014/main" id="{91EF5119-3C31-2042-9116-20C98F254CA9}"/>
              </a:ext>
              <a:ext uri="{C183D7F6-B498-43B3-948B-1728B52AA6E4}">
                <adec:decorative xmlns:adec="http://schemas.microsoft.com/office/drawing/2017/decorative" val="1"/>
              </a:ext>
            </a:extLst>
          </p:cNvPr>
          <p:cNvSpPr/>
          <p:nvPr userDrawn="1"/>
        </p:nvSpPr>
        <p:spPr>
          <a:xfrm>
            <a:off x="12635555" y="4194626"/>
            <a:ext cx="1550894" cy="1550894"/>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Add a partner logo</a:t>
            </a:r>
            <a:br>
              <a:rPr lang="en-US" sz="1600">
                <a:solidFill>
                  <a:schemeClr val="tx2"/>
                </a:solidFill>
              </a:rPr>
            </a:br>
            <a:r>
              <a:rPr lang="en-US" sz="1600">
                <a:solidFill>
                  <a:schemeClr val="tx2"/>
                </a:solidFill>
              </a:rPr>
              <a:t>here if required</a:t>
            </a:r>
          </a:p>
        </p:txBody>
      </p:sp>
      <p:sp>
        <p:nvSpPr>
          <p:cNvPr id="11" name="Subtitle 2">
            <a:extLst>
              <a:ext uri="{FF2B5EF4-FFF2-40B4-BE49-F238E27FC236}">
                <a16:creationId xmlns:a16="http://schemas.microsoft.com/office/drawing/2014/main" id="{94D1AC89-727B-C049-9CD3-8F38C0F22C9E}"/>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8" name="Title 1">
            <a:extLst>
              <a:ext uri="{FF2B5EF4-FFF2-40B4-BE49-F238E27FC236}">
                <a16:creationId xmlns:a16="http://schemas.microsoft.com/office/drawing/2014/main" id="{EBD7A035-88C0-B640-91D8-3B73C2244888}"/>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6" name="Picture 5" descr="University of Nottingham logo">
            <a:extLst>
              <a:ext uri="{FF2B5EF4-FFF2-40B4-BE49-F238E27FC236}">
                <a16:creationId xmlns:a16="http://schemas.microsoft.com/office/drawing/2014/main" id="{A3BA9BED-34B5-9D4D-A988-760726B7CEE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42594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Option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FB682B-CBE5-0E46-8A20-FBDCFD217D46}"/>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divider slide options.</a:t>
            </a:r>
          </a:p>
        </p:txBody>
      </p:sp>
      <p:sp>
        <p:nvSpPr>
          <p:cNvPr id="3" name="Text Placeholder 2"/>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2" name="Title 1"/>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7" name="Picture 6" descr="University of Nottingham logo">
            <a:extLst>
              <a:ext uri="{FF2B5EF4-FFF2-40B4-BE49-F238E27FC236}">
                <a16:creationId xmlns:a16="http://schemas.microsoft.com/office/drawing/2014/main" id="{6F81B442-D23E-CA47-8B99-3C2A297ACC4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690673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Slide Option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38DE1B96-986D-4446-800F-54A0D95D2FB2}"/>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8" name="Title 1">
            <a:extLst>
              <a:ext uri="{FF2B5EF4-FFF2-40B4-BE49-F238E27FC236}">
                <a16:creationId xmlns:a16="http://schemas.microsoft.com/office/drawing/2014/main" id="{CFA4EB9E-FE0B-FF48-B57B-3DBA656E7C4F}"/>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5" name="Picture 4" descr="University of Nottingham logo">
            <a:extLst>
              <a:ext uri="{FF2B5EF4-FFF2-40B4-BE49-F238E27FC236}">
                <a16:creationId xmlns:a16="http://schemas.microsoft.com/office/drawing/2014/main" id="{A418598A-E89A-584D-B315-0C3A8BB5DD6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1975024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Option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928BB5A8-2728-CF4C-9063-6BE6445BAAFC}"/>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7" name="Title 1">
            <a:extLst>
              <a:ext uri="{FF2B5EF4-FFF2-40B4-BE49-F238E27FC236}">
                <a16:creationId xmlns:a16="http://schemas.microsoft.com/office/drawing/2014/main" id="{3A61C9F9-E7A2-6342-870C-D685719F3517}"/>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5" name="Picture 4" descr="University of Nottingham logo">
            <a:extLst>
              <a:ext uri="{FF2B5EF4-FFF2-40B4-BE49-F238E27FC236}">
                <a16:creationId xmlns:a16="http://schemas.microsoft.com/office/drawing/2014/main" id="{054B13D2-2048-3D42-80F2-F73F240352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3889093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ubtitle Slide">
    <p:bg>
      <p:bgPr>
        <a:solidFill>
          <a:schemeClr val="accent5">
            <a:alpha val="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E19A7CD-F138-0F44-8EE9-3A0D44746374}"/>
              </a:ext>
              <a:ext uri="{C183D7F6-B498-43B3-948B-1728B52AA6E4}">
                <adec:decorative xmlns:adec="http://schemas.microsoft.com/office/drawing/2017/decorative" val="1"/>
              </a:ext>
            </a:extLst>
          </p:cNvPr>
          <p:cNvSpPr/>
          <p:nvPr userDrawn="1"/>
        </p:nvSpPr>
        <p:spPr>
          <a:xfrm>
            <a:off x="-2691741" y="4585363"/>
            <a:ext cx="2272637" cy="2272637"/>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To change the information in the footer throughout the presentation go to ‘Insert’ &gt; ‘Header and Footers’ and add in your Name an Department. </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6" name="Footer Placeholder 3">
            <a:extLst>
              <a:ext uri="{FF2B5EF4-FFF2-40B4-BE49-F238E27FC236}">
                <a16:creationId xmlns:a16="http://schemas.microsoft.com/office/drawing/2014/main" id="{AEDAE64E-B17E-C94F-B25E-49BD42EBBEF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7" name="Text Placeholder 6">
            <a:extLst>
              <a:ext uri="{FF2B5EF4-FFF2-40B4-BE49-F238E27FC236}">
                <a16:creationId xmlns:a16="http://schemas.microsoft.com/office/drawing/2014/main" id="{6849A843-67F9-4A42-88AB-E569AB1B469C}"/>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5" name="Date Placeholder 2">
            <a:extLst>
              <a:ext uri="{FF2B5EF4-FFF2-40B4-BE49-F238E27FC236}">
                <a16:creationId xmlns:a16="http://schemas.microsoft.com/office/drawing/2014/main" id="{EC0D016C-1275-924C-98DB-B9930CE6E259}"/>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2702257"/>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3" name="Rectangle 12">
            <a:extLst>
              <a:ext uri="{FF2B5EF4-FFF2-40B4-BE49-F238E27FC236}">
                <a16:creationId xmlns:a16="http://schemas.microsoft.com/office/drawing/2014/main" id="{903035A1-1804-EC4A-9FF8-AEE00A4BFC6F}"/>
              </a:ext>
              <a:ext uri="{C183D7F6-B498-43B3-948B-1728B52AA6E4}">
                <adec:decorative xmlns:adec="http://schemas.microsoft.com/office/drawing/2017/decorative" val="1"/>
              </a:ext>
            </a:extLst>
          </p:cNvPr>
          <p:cNvSpPr/>
          <p:nvPr userDrawn="1"/>
        </p:nvSpPr>
        <p:spPr>
          <a:xfrm>
            <a:off x="12635555" y="-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slide content options.</a:t>
            </a:r>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3747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8BD330B-22A3-344E-A01F-AEEF71CCB5D3}"/>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examples as well as different elements. Copy and paste these items onto this page.</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21" name="Footer Placeholder 3">
            <a:extLst>
              <a:ext uri="{FF2B5EF4-FFF2-40B4-BE49-F238E27FC236}">
                <a16:creationId xmlns:a16="http://schemas.microsoft.com/office/drawing/2014/main" id="{0AA0A411-DB94-FC40-85F3-F17777FB458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2" name="Text Placeholder 6">
            <a:extLst>
              <a:ext uri="{FF2B5EF4-FFF2-40B4-BE49-F238E27FC236}">
                <a16:creationId xmlns:a16="http://schemas.microsoft.com/office/drawing/2014/main" id="{6F3C1752-919C-2C4A-85B7-2982AD8BE64B}"/>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20" name="Date Placeholder 2">
            <a:extLst>
              <a:ext uri="{FF2B5EF4-FFF2-40B4-BE49-F238E27FC236}">
                <a16:creationId xmlns:a16="http://schemas.microsoft.com/office/drawing/2014/main" id="{B2A1E1DF-F3DC-FF43-B4BE-16D7BEF30B72}"/>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7" name="Content Placeholder 6"/>
          <p:cNvSpPr>
            <a:spLocks noGrp="1"/>
          </p:cNvSpPr>
          <p:nvPr>
            <p:ph sz="quarter" idx="13" hasCustomPrompt="1"/>
          </p:nvPr>
        </p:nvSpPr>
        <p:spPr>
          <a:xfrm>
            <a:off x="479376" y="1484533"/>
            <a:ext cx="11257699" cy="439556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465103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Title Slide">
    <p:bg>
      <p:bgPr>
        <a:solidFill>
          <a:schemeClr val="accent5">
            <a:alpha val="5000"/>
          </a:schemeClr>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2" name="Footer Placeholder 3">
            <a:extLst>
              <a:ext uri="{FF2B5EF4-FFF2-40B4-BE49-F238E27FC236}">
                <a16:creationId xmlns:a16="http://schemas.microsoft.com/office/drawing/2014/main" id="{E7AF8C98-EFFB-8444-A615-B4920C89686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3" name="Text Placeholder 6">
            <a:extLst>
              <a:ext uri="{FF2B5EF4-FFF2-40B4-BE49-F238E27FC236}">
                <a16:creationId xmlns:a16="http://schemas.microsoft.com/office/drawing/2014/main" id="{D05096E2-BE7E-2745-BEDA-2FE7CA4B2C92}"/>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1" name="Date Placeholder 2">
            <a:extLst>
              <a:ext uri="{FF2B5EF4-FFF2-40B4-BE49-F238E27FC236}">
                <a16:creationId xmlns:a16="http://schemas.microsoft.com/office/drawing/2014/main" id="{27851B81-1328-7543-96B8-61F01F01B73D}"/>
              </a:ext>
            </a:extLst>
          </p:cNvPr>
          <p:cNvSpPr>
            <a:spLocks noGrp="1"/>
          </p:cNvSpPr>
          <p:nvPr>
            <p:ph type="dt" sz="half" idx="10"/>
          </p:nvPr>
        </p:nvSpPr>
        <p:spPr>
          <a:xfrm>
            <a:off x="479375" y="6356350"/>
            <a:ext cx="1613716" cy="365125"/>
          </a:xfrm>
          <a:prstGeom prst="rect">
            <a:avLst/>
          </a:prstGeom>
        </p:spPr>
        <p:txBody>
          <a:bodyPr/>
          <a:lstStyle/>
          <a:p>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357829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8" name="Slide Number Placeholder 4">
            <a:extLst>
              <a:ext uri="{FF2B5EF4-FFF2-40B4-BE49-F238E27FC236}">
                <a16:creationId xmlns:a16="http://schemas.microsoft.com/office/drawing/2014/main" id="{B5E9271B-0820-354A-93EC-EB864320114A}"/>
              </a:ext>
            </a:extLst>
          </p:cNvPr>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6" name="Footer Placeholder 3">
            <a:extLst>
              <a:ext uri="{FF2B5EF4-FFF2-40B4-BE49-F238E27FC236}">
                <a16:creationId xmlns:a16="http://schemas.microsoft.com/office/drawing/2014/main" id="{C1CD28ED-14F1-B44C-B470-1D224D8D5F7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9" name="Text Placeholder 6">
            <a:extLst>
              <a:ext uri="{FF2B5EF4-FFF2-40B4-BE49-F238E27FC236}">
                <a16:creationId xmlns:a16="http://schemas.microsoft.com/office/drawing/2014/main" id="{87F950BD-F6BF-E946-BF59-9996741B7042}"/>
              </a:ext>
            </a:extLst>
          </p:cNvPr>
          <p:cNvSpPr>
            <a:spLocks noGrp="1"/>
          </p:cNvSpPr>
          <p:nvPr>
            <p:ph type="body" sz="quarter" idx="19"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5" name="Date Placeholder 2">
            <a:extLst>
              <a:ext uri="{FF2B5EF4-FFF2-40B4-BE49-F238E27FC236}">
                <a16:creationId xmlns:a16="http://schemas.microsoft.com/office/drawing/2014/main" id="{7729FF4B-AE88-DA4F-A14E-D6CE4E633DA6}"/>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7" name="Content Placeholder 6">
            <a:extLst>
              <a:ext uri="{FF2B5EF4-FFF2-40B4-BE49-F238E27FC236}">
                <a16:creationId xmlns:a16="http://schemas.microsoft.com/office/drawing/2014/main" id="{1497BF54-DDDF-9C43-996F-4B56CDE6B03C}"/>
              </a:ext>
            </a:extLst>
          </p:cNvPr>
          <p:cNvSpPr>
            <a:spLocks noGrp="1"/>
          </p:cNvSpPr>
          <p:nvPr>
            <p:ph sz="quarter" idx="18" hasCustomPrompt="1"/>
          </p:nvPr>
        </p:nvSpPr>
        <p:spPr>
          <a:xfrm>
            <a:off x="6539555"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19758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versed Content Slide">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5" name="Footer Placeholder 3">
            <a:extLst>
              <a:ext uri="{FF2B5EF4-FFF2-40B4-BE49-F238E27FC236}">
                <a16:creationId xmlns:a16="http://schemas.microsoft.com/office/drawing/2014/main" id="{C55CF14C-1036-8240-A4D6-88C76B53C8B7}"/>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16" name="Text Placeholder 6">
            <a:extLst>
              <a:ext uri="{FF2B5EF4-FFF2-40B4-BE49-F238E27FC236}">
                <a16:creationId xmlns:a16="http://schemas.microsoft.com/office/drawing/2014/main" id="{8B57574F-AFAA-7C43-8707-E5A503FC4EF4}"/>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4" name="Date Placeholder 2">
            <a:extLst>
              <a:ext uri="{FF2B5EF4-FFF2-40B4-BE49-F238E27FC236}">
                <a16:creationId xmlns:a16="http://schemas.microsoft.com/office/drawing/2014/main" id="{43D5D473-8F2B-CC49-956D-E22C182015FD}"/>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462926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4" name="Footer Placeholder 3">
            <a:extLst>
              <a:ext uri="{FF2B5EF4-FFF2-40B4-BE49-F238E27FC236}">
                <a16:creationId xmlns:a16="http://schemas.microsoft.com/office/drawing/2014/main" id="{26250FB6-DFDE-CC4E-BD54-E44B31D1F605}"/>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15" name="Text Placeholder 6">
            <a:extLst>
              <a:ext uri="{FF2B5EF4-FFF2-40B4-BE49-F238E27FC236}">
                <a16:creationId xmlns:a16="http://schemas.microsoft.com/office/drawing/2014/main" id="{FE546460-2F3C-B743-ACBE-47CE198D335B}"/>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3" name="Date Placeholder 2">
            <a:extLst>
              <a:ext uri="{FF2B5EF4-FFF2-40B4-BE49-F238E27FC236}">
                <a16:creationId xmlns:a16="http://schemas.microsoft.com/office/drawing/2014/main" id="{F0E20FF6-087C-254D-B377-87B46F300B23}"/>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6150624" cy="1944467"/>
          </a:xfrm>
          <a:prstGeom prst="rect">
            <a:avLst/>
          </a:prstGeom>
        </p:spPr>
        <p:txBody>
          <a:bodyPr>
            <a:noAutofit/>
          </a:bodyPr>
          <a:lstStyle>
            <a:lvl1pPr marL="0" indent="0">
              <a:buNone/>
              <a:defRPr sz="4000" b="0">
                <a:solidFill>
                  <a:schemeClr val="bg1"/>
                </a:solidFill>
                <a:latin typeface="Georgia" panose="02040502050405020303" pitchFamily="18" charset="0"/>
              </a:defRPr>
            </a:lvl1pPr>
            <a:lvl2pPr>
              <a:defRPr sz="1400"/>
            </a:lvl2pPr>
            <a:lvl3pPr>
              <a:defRPr sz="1400"/>
            </a:lvl3pPr>
            <a:lvl4pPr>
              <a:defRPr sz="1400"/>
            </a:lvl4pPr>
            <a:lvl5pPr>
              <a:defRPr sz="1400"/>
            </a:lvl5pPr>
          </a:lstStyle>
          <a:p>
            <a:pPr lvl="0"/>
            <a:r>
              <a:rPr lang="en-US" dirty="0"/>
              <a:t>Quote text goes here – Georgia 40pt</a:t>
            </a: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106197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Block 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97768A-E936-2047-B272-A71830C2F46A}"/>
              </a:ext>
              <a:ext uri="{C183D7F6-B498-43B3-948B-1728B52AA6E4}">
                <adec:decorative xmlns:adec="http://schemas.microsoft.com/office/drawing/2017/decorative" val="1"/>
              </a:ext>
            </a:extLst>
          </p:cNvPr>
          <p:cNvSpPr/>
          <p:nvPr userDrawn="1"/>
        </p:nvSpPr>
        <p:spPr>
          <a:xfrm>
            <a:off x="6096000" y="1029589"/>
            <a:ext cx="6096000" cy="582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305C388A-4F4A-D046-A14C-1966CD505AF0}"/>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01B3FD81-10DD-0342-9AA1-E2491DE80161}"/>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2A486383-7D66-0D46-B7B2-852429AEEE8A}"/>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3" name="Content Placeholder 6">
            <a:extLst>
              <a:ext uri="{FF2B5EF4-FFF2-40B4-BE49-F238E27FC236}">
                <a16:creationId xmlns:a16="http://schemas.microsoft.com/office/drawing/2014/main" id="{FE17E21C-B85B-934A-BF9C-B51FD202E06D}"/>
              </a:ext>
            </a:extLst>
          </p:cNvPr>
          <p:cNvSpPr>
            <a:spLocks noGrp="1"/>
          </p:cNvSpPr>
          <p:nvPr>
            <p:ph sz="quarter" idx="16" hasCustomPrompt="1"/>
          </p:nvPr>
        </p:nvSpPr>
        <p:spPr>
          <a:xfrm>
            <a:off x="6539555" y="2133603"/>
            <a:ext cx="5197519" cy="3746498"/>
          </a:xfrm>
          <a:prstGeom prst="rect">
            <a:avLst/>
          </a:prstGeom>
        </p:spPr>
        <p:txBody>
          <a:bodyPr/>
          <a:lstStyle>
            <a:lvl1pPr>
              <a:buClr>
                <a:schemeClr val="bg1"/>
              </a:buClr>
              <a:defRPr lang="en-GB" sz="2800" smtClean="0">
                <a:solidFill>
                  <a:schemeClr val="bg1"/>
                </a:solidFill>
                <a:effectLst/>
              </a:defRPr>
            </a:lvl1pPr>
            <a:lvl2pPr>
              <a:buClr>
                <a:schemeClr val="bg1"/>
              </a:buClr>
              <a:defRPr sz="2800">
                <a:solidFill>
                  <a:schemeClr val="bg1"/>
                </a:solidFill>
              </a:defRPr>
            </a:lvl2pPr>
            <a:lvl3pPr>
              <a:buClr>
                <a:schemeClr val="bg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303950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Fact &amp; Figures Slide 1">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less boxes are also available in under the ’Layouts’ button.</a:t>
            </a:r>
          </a:p>
        </p:txBody>
      </p:sp>
      <p:sp>
        <p:nvSpPr>
          <p:cNvPr id="29" name="Text Placeholder 3">
            <a:extLst>
              <a:ext uri="{FF2B5EF4-FFF2-40B4-BE49-F238E27FC236}">
                <a16:creationId xmlns:a16="http://schemas.microsoft.com/office/drawing/2014/main" id="{3E8FE9F4-4522-2A4A-9C2C-E14E46615C79}"/>
              </a:ext>
              <a:ext uri="{C183D7F6-B498-43B3-948B-1728B52AA6E4}">
                <adec:decorative xmlns:adec="http://schemas.microsoft.com/office/drawing/2017/decorative" val="1"/>
              </a:ext>
            </a:extLst>
          </p:cNvPr>
          <p:cNvSpPr>
            <a:spLocks noGrp="1"/>
          </p:cNvSpPr>
          <p:nvPr>
            <p:ph type="body" sz="quarter" idx="26" hasCustomPrompt="1"/>
          </p:nvPr>
        </p:nvSpPr>
        <p:spPr>
          <a:xfrm>
            <a:off x="6102114" y="3806825"/>
            <a:ext cx="3041886" cy="3051175"/>
          </a:xfrm>
          <a:prstGeom prst="rect">
            <a:avLst/>
          </a:prstGeom>
          <a:solidFill>
            <a:schemeClr val="accent5"/>
          </a:solidFill>
        </p:spPr>
        <p:txBody>
          <a:bodyPr/>
          <a:lstStyle>
            <a:lvl1pPr marL="0" indent="0">
              <a:buNone/>
              <a:defRPr/>
            </a:lvl1pPr>
          </a:lstStyle>
          <a:p>
            <a:pPr lvl="0"/>
            <a:r>
              <a:rPr lang="en-US" dirty="0"/>
              <a:t> </a:t>
            </a:r>
          </a:p>
        </p:txBody>
      </p:sp>
      <p:sp>
        <p:nvSpPr>
          <p:cNvPr id="24" name="Text Placeholder 3">
            <a:extLst>
              <a:ext uri="{FF2B5EF4-FFF2-40B4-BE49-F238E27FC236}">
                <a16:creationId xmlns:a16="http://schemas.microsoft.com/office/drawing/2014/main" id="{EB8BEFA4-C2B9-BD42-A0A5-04F3692367BB}"/>
              </a:ext>
              <a:ext uri="{C183D7F6-B498-43B3-948B-1728B52AA6E4}">
                <adec:decorative xmlns:adec="http://schemas.microsoft.com/office/drawing/2017/decorative" val="1"/>
              </a:ext>
            </a:extLst>
          </p:cNvPr>
          <p:cNvSpPr>
            <a:spLocks noGrp="1"/>
          </p:cNvSpPr>
          <p:nvPr>
            <p:ph type="body" sz="quarter" idx="24" hasCustomPrompt="1"/>
          </p:nvPr>
        </p:nvSpPr>
        <p:spPr>
          <a:xfrm>
            <a:off x="9153231" y="3806825"/>
            <a:ext cx="3041886" cy="3051175"/>
          </a:xfrm>
          <a:prstGeom prst="rect">
            <a:avLst/>
          </a:prstGeom>
          <a:solidFill>
            <a:schemeClr val="accent3"/>
          </a:solidFill>
        </p:spPr>
        <p:txBody>
          <a:bodyPr/>
          <a:lstStyle>
            <a:lvl1pPr marL="0" indent="0">
              <a:buNone/>
              <a:defRPr/>
            </a:lvl1pPr>
          </a:lstStyle>
          <a:p>
            <a:pPr lvl="0"/>
            <a:r>
              <a:rPr lang="en-US" dirty="0"/>
              <a:t> </a:t>
            </a:r>
          </a:p>
        </p:txBody>
      </p:sp>
      <p:sp>
        <p:nvSpPr>
          <p:cNvPr id="25" name="Text Placeholder 3">
            <a:extLst>
              <a:ext uri="{FF2B5EF4-FFF2-40B4-BE49-F238E27FC236}">
                <a16:creationId xmlns:a16="http://schemas.microsoft.com/office/drawing/2014/main" id="{38429D8B-070F-B34C-94B7-DEF1C90FAA04}"/>
              </a:ext>
              <a:ext uri="{C183D7F6-B498-43B3-948B-1728B52AA6E4}">
                <adec:decorative xmlns:adec="http://schemas.microsoft.com/office/drawing/2017/decorative" val="1"/>
              </a:ext>
            </a:extLst>
          </p:cNvPr>
          <p:cNvSpPr>
            <a:spLocks noGrp="1"/>
          </p:cNvSpPr>
          <p:nvPr>
            <p:ph type="body" sz="quarter" idx="25"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dirty="0"/>
              <a:t> </a:t>
            </a:r>
          </a:p>
        </p:txBody>
      </p:sp>
      <p:sp>
        <p:nvSpPr>
          <p:cNvPr id="35" name="Footer Placeholder 3">
            <a:extLst>
              <a:ext uri="{FF2B5EF4-FFF2-40B4-BE49-F238E27FC236}">
                <a16:creationId xmlns:a16="http://schemas.microsoft.com/office/drawing/2014/main" id="{BEACFBAF-3C16-9442-B6F6-4613A5BB53E4}"/>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36" name="Text Placeholder 6">
            <a:extLst>
              <a:ext uri="{FF2B5EF4-FFF2-40B4-BE49-F238E27FC236}">
                <a16:creationId xmlns:a16="http://schemas.microsoft.com/office/drawing/2014/main" id="{E8A77961-1C22-C74B-9FA8-22E6A417D980}"/>
              </a:ext>
            </a:extLst>
          </p:cNvPr>
          <p:cNvSpPr>
            <a:spLocks noGrp="1"/>
          </p:cNvSpPr>
          <p:nvPr>
            <p:ph type="body" sz="quarter" idx="27"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34" name="Date Placeholder 2">
            <a:extLst>
              <a:ext uri="{FF2B5EF4-FFF2-40B4-BE49-F238E27FC236}">
                <a16:creationId xmlns:a16="http://schemas.microsoft.com/office/drawing/2014/main" id="{2987AD34-27BC-A940-9D49-9B42BCBEFDB6}"/>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33" name="Text Placeholder 25">
            <a:extLst>
              <a:ext uri="{FF2B5EF4-FFF2-40B4-BE49-F238E27FC236}">
                <a16:creationId xmlns:a16="http://schemas.microsoft.com/office/drawing/2014/main" id="{47168AAF-B20D-5A42-B75B-7723535923C5}"/>
              </a:ext>
            </a:extLst>
          </p:cNvPr>
          <p:cNvSpPr>
            <a:spLocks noGrp="1"/>
          </p:cNvSpPr>
          <p:nvPr>
            <p:ph type="body" sz="quarter" idx="22" hasCustomPrompt="1"/>
          </p:nvPr>
        </p:nvSpPr>
        <p:spPr>
          <a:xfrm>
            <a:off x="9313082" y="5799705"/>
            <a:ext cx="2616200" cy="480131"/>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Dolor sit </a:t>
            </a:r>
            <a:r>
              <a:rPr lang="en-US" dirty="0" err="1"/>
              <a:t>amet</a:t>
            </a:r>
            <a:endParaRPr lang="en-US" dirty="0"/>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9312665" y="4521347"/>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dirty="0"/>
              <a:t>£2m</a:t>
            </a:r>
          </a:p>
        </p:txBody>
      </p:sp>
      <p:sp>
        <p:nvSpPr>
          <p:cNvPr id="26" name="Text Placeholder 25">
            <a:extLst>
              <a:ext uri="{FF2B5EF4-FFF2-40B4-BE49-F238E27FC236}">
                <a16:creationId xmlns:a16="http://schemas.microsoft.com/office/drawing/2014/main" id="{2269F27E-1C0A-A446-B7C7-C4A5F893663E}"/>
              </a:ext>
            </a:extLst>
          </p:cNvPr>
          <p:cNvSpPr>
            <a:spLocks noGrp="1"/>
          </p:cNvSpPr>
          <p:nvPr>
            <p:ph type="body" sz="quarter" idx="19" hasCustomPrompt="1"/>
          </p:nvPr>
        </p:nvSpPr>
        <p:spPr>
          <a:xfrm>
            <a:off x="6316663" y="5308600"/>
            <a:ext cx="2616200" cy="867930"/>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23" name="Text Placeholder 14">
            <a:extLst>
              <a:ext uri="{FF2B5EF4-FFF2-40B4-BE49-F238E27FC236}">
                <a16:creationId xmlns:a16="http://schemas.microsoft.com/office/drawing/2014/main" id="{45F9D20A-60A4-B749-9837-8CF6B9AF3549}"/>
              </a:ext>
            </a:extLst>
          </p:cNvPr>
          <p:cNvSpPr>
            <a:spLocks noGrp="1"/>
          </p:cNvSpPr>
          <p:nvPr>
            <p:ph type="body" sz="quarter" idx="18" hasCustomPrompt="1"/>
          </p:nvPr>
        </p:nvSpPr>
        <p:spPr>
          <a:xfrm>
            <a:off x="6316246" y="3997876"/>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dirty="0"/>
              <a:t>75%</a:t>
            </a:r>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6321909" y="3053645"/>
            <a:ext cx="5611786" cy="480131"/>
          </a:xfrm>
          <a:prstGeom prst="rect">
            <a:avLst/>
          </a:prstGeom>
        </p:spPr>
        <p:txBody>
          <a:bodyPr wrap="square">
            <a:spAutoFit/>
          </a:bodyPr>
          <a:lstStyle>
            <a:lvl1pPr marL="0" indent="0">
              <a:buNone/>
              <a:defRPr sz="2800" b="0">
                <a:solidFill>
                  <a:schemeClr val="tx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dirty="0"/>
              <a:t>1 in 5</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49651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ey Fact &amp; Figures Slide 2">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more boxes are also available in under the ’Layouts’ button.</a:t>
            </a:r>
          </a:p>
        </p:txBody>
      </p:sp>
      <p:sp>
        <p:nvSpPr>
          <p:cNvPr id="23" name="Text Placeholder 3">
            <a:extLst>
              <a:ext uri="{FF2B5EF4-FFF2-40B4-BE49-F238E27FC236}">
                <a16:creationId xmlns:a16="http://schemas.microsoft.com/office/drawing/2014/main" id="{D944C8EB-D3E3-3B4F-9FC5-E6B185D2F57B}"/>
              </a:ext>
              <a:ext uri="{C183D7F6-B498-43B3-948B-1728B52AA6E4}">
                <adec:decorative xmlns:adec="http://schemas.microsoft.com/office/drawing/2017/decorative" val="1"/>
              </a:ext>
            </a:extLst>
          </p:cNvPr>
          <p:cNvSpPr>
            <a:spLocks noGrp="1"/>
          </p:cNvSpPr>
          <p:nvPr>
            <p:ph type="body" sz="quarter" idx="23" hasCustomPrompt="1"/>
          </p:nvPr>
        </p:nvSpPr>
        <p:spPr>
          <a:xfrm>
            <a:off x="6099117" y="3806825"/>
            <a:ext cx="6096000" cy="3051175"/>
          </a:xfrm>
          <a:prstGeom prst="rect">
            <a:avLst/>
          </a:prstGeom>
          <a:solidFill>
            <a:schemeClr val="accent3"/>
          </a:solidFill>
        </p:spPr>
        <p:txBody>
          <a:bodyPr/>
          <a:lstStyle>
            <a:lvl1pPr marL="0" indent="0">
              <a:buNone/>
              <a:defRPr/>
            </a:lvl1pPr>
          </a:lstStyle>
          <a:p>
            <a:pPr lvl="0"/>
            <a:r>
              <a:rPr lang="en-US" dirty="0"/>
              <a:t> </a:t>
            </a:r>
          </a:p>
        </p:txBody>
      </p:sp>
      <p:sp>
        <p:nvSpPr>
          <p:cNvPr id="4" name="Text Placeholder 3">
            <a:extLst>
              <a:ext uri="{FF2B5EF4-FFF2-40B4-BE49-F238E27FC236}">
                <a16:creationId xmlns:a16="http://schemas.microsoft.com/office/drawing/2014/main" id="{DAA563FF-1797-7C47-B195-3DD52F253B47}"/>
              </a:ext>
              <a:ext uri="{C183D7F6-B498-43B3-948B-1728B52AA6E4}">
                <adec:decorative xmlns:adec="http://schemas.microsoft.com/office/drawing/2017/decorative" val="1"/>
              </a:ext>
            </a:extLst>
          </p:cNvPr>
          <p:cNvSpPr>
            <a:spLocks noGrp="1"/>
          </p:cNvSpPr>
          <p:nvPr>
            <p:ph type="body" sz="quarter" idx="22"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21" name="Footer Placeholder 3">
            <a:extLst>
              <a:ext uri="{FF2B5EF4-FFF2-40B4-BE49-F238E27FC236}">
                <a16:creationId xmlns:a16="http://schemas.microsoft.com/office/drawing/2014/main" id="{0DDCE267-4A5F-E145-8792-06BF12597399}"/>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4" name="Text Placeholder 6">
            <a:extLst>
              <a:ext uri="{FF2B5EF4-FFF2-40B4-BE49-F238E27FC236}">
                <a16:creationId xmlns:a16="http://schemas.microsoft.com/office/drawing/2014/main" id="{8880FF51-74C3-C140-A39F-F630B1448049}"/>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9" name="Date Placeholder 2">
            <a:extLst>
              <a:ext uri="{FF2B5EF4-FFF2-40B4-BE49-F238E27FC236}">
                <a16:creationId xmlns:a16="http://schemas.microsoft.com/office/drawing/2014/main" id="{F5E29404-E355-8C40-B064-5EED9D5084BE}"/>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9526771" y="4633351"/>
            <a:ext cx="2242659" cy="1255728"/>
          </a:xfrm>
          <a:prstGeom prst="rect">
            <a:avLst/>
          </a:prstGeom>
        </p:spPr>
        <p:txBody>
          <a:bodyPr wrap="square">
            <a:spAutoFit/>
          </a:bodyPr>
          <a:lstStyle>
            <a:lvl1pPr marL="0" marR="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lang="en-US" dirty="0"/>
              <a:t>Lorem ipsum dolor sit </a:t>
            </a:r>
            <a:r>
              <a:rPr lang="en-US" dirty="0" err="1"/>
              <a:t>amet</a:t>
            </a:r>
            <a:endParaRPr lang="en-US" dirty="0"/>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6316246" y="4337926"/>
            <a:ext cx="3210526" cy="1685077"/>
          </a:xfrm>
          <a:prstGeom prst="rect">
            <a:avLst/>
          </a:prstGeom>
        </p:spPr>
        <p:txBody>
          <a:bodyPr wrap="square">
            <a:spAutoFit/>
          </a:bodyPr>
          <a:lstStyle>
            <a:lvl1pPr marL="0" indent="0">
              <a:buNone/>
              <a:defRPr sz="11500" b="1">
                <a:solidFill>
                  <a:schemeClr val="bg1"/>
                </a:solidFill>
              </a:defRPr>
            </a:lvl1pPr>
            <a:lvl2pPr>
              <a:defRPr sz="3600"/>
            </a:lvl2pPr>
            <a:lvl3pPr>
              <a:defRPr sz="3600"/>
            </a:lvl3pPr>
            <a:lvl4pPr>
              <a:defRPr sz="3600"/>
            </a:lvl4pPr>
            <a:lvl5pPr>
              <a:defRPr sz="3600"/>
            </a:lvl5pPr>
          </a:lstStyle>
          <a:p>
            <a:pPr lvl="0"/>
            <a:r>
              <a:rPr lang="en-US" dirty="0"/>
              <a:t>£2m</a:t>
            </a:r>
          </a:p>
        </p:txBody>
      </p:sp>
      <p:sp>
        <p:nvSpPr>
          <p:cNvPr id="25" name="Text Placeholder 25">
            <a:extLst>
              <a:ext uri="{FF2B5EF4-FFF2-40B4-BE49-F238E27FC236}">
                <a16:creationId xmlns:a16="http://schemas.microsoft.com/office/drawing/2014/main" id="{068041AD-7E16-B244-948E-4A952E4DA0BA}"/>
              </a:ext>
            </a:extLst>
          </p:cNvPr>
          <p:cNvSpPr>
            <a:spLocks noGrp="1"/>
          </p:cNvSpPr>
          <p:nvPr>
            <p:ph type="body" sz="quarter" idx="24" hasCustomPrompt="1"/>
          </p:nvPr>
        </p:nvSpPr>
        <p:spPr>
          <a:xfrm>
            <a:off x="6321909" y="3053645"/>
            <a:ext cx="5611786" cy="480131"/>
          </a:xfrm>
          <a:prstGeom prst="rect">
            <a:avLst/>
          </a:prstGeom>
        </p:spPr>
        <p:txBody>
          <a:bodyPr wrap="square">
            <a:spAutoFit/>
          </a:bodyPr>
          <a:lstStyle>
            <a:lvl1pPr marL="0" indent="0">
              <a:buNone/>
              <a:defRPr sz="2800" b="0">
                <a:solidFill>
                  <a:schemeClr val="tx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dirty="0"/>
              <a:t>1 in 5</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828664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amp; Text Grid Slide">
    <p:bg>
      <p:bgPr>
        <a:solidFill>
          <a:schemeClr val="accent5">
            <a:alpha val="5000"/>
          </a:schemeClr>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24" name="Footer Placeholder 3">
            <a:extLst>
              <a:ext uri="{FF2B5EF4-FFF2-40B4-BE49-F238E27FC236}">
                <a16:creationId xmlns:a16="http://schemas.microsoft.com/office/drawing/2014/main" id="{84666CE4-75BF-B34F-8276-FC5F1A57F120}"/>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25" name="Text Placeholder 6">
            <a:extLst>
              <a:ext uri="{FF2B5EF4-FFF2-40B4-BE49-F238E27FC236}">
                <a16:creationId xmlns:a16="http://schemas.microsoft.com/office/drawing/2014/main" id="{FAD10673-0692-CB4F-8CF7-113E83741640}"/>
              </a:ext>
            </a:extLst>
          </p:cNvPr>
          <p:cNvSpPr>
            <a:spLocks noGrp="1"/>
          </p:cNvSpPr>
          <p:nvPr>
            <p:ph type="body" sz="quarter" idx="23"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23" name="Date Placeholder 2">
            <a:extLst>
              <a:ext uri="{FF2B5EF4-FFF2-40B4-BE49-F238E27FC236}">
                <a16:creationId xmlns:a16="http://schemas.microsoft.com/office/drawing/2014/main" id="{8C5D4842-7C0F-EC46-A474-5DF0CEC9CED8}"/>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7 January 2024</a:t>
            </a:fld>
            <a:endParaRPr lang="en-GB"/>
          </a:p>
        </p:txBody>
      </p:sp>
      <p:sp>
        <p:nvSpPr>
          <p:cNvPr id="53" name="Text Placeholder 47">
            <a:extLst>
              <a:ext uri="{FF2B5EF4-FFF2-40B4-BE49-F238E27FC236}">
                <a16:creationId xmlns:a16="http://schemas.microsoft.com/office/drawing/2014/main" id="{1D5925E4-B891-944B-91DC-A261A1D5FDE6}"/>
              </a:ext>
            </a:extLst>
          </p:cNvPr>
          <p:cNvSpPr>
            <a:spLocks noGrp="1"/>
          </p:cNvSpPr>
          <p:nvPr>
            <p:ph type="body" sz="quarter" idx="22"/>
          </p:nvPr>
        </p:nvSpPr>
        <p:spPr>
          <a:xfrm>
            <a:off x="9753600" y="3450545"/>
            <a:ext cx="2438400" cy="2438400"/>
          </a:xfrm>
          <a:prstGeom prst="rect">
            <a:avLst/>
          </a:prstGeom>
          <a:solidFill>
            <a:schemeClr val="accent1"/>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3" name="Picture Placeholder 16">
            <a:extLst>
              <a:ext uri="{FF2B5EF4-FFF2-40B4-BE49-F238E27FC236}">
                <a16:creationId xmlns:a16="http://schemas.microsoft.com/office/drawing/2014/main" id="{0963E11F-32F1-6544-8FF4-C1EF6F642B91}"/>
              </a:ext>
            </a:extLst>
          </p:cNvPr>
          <p:cNvSpPr>
            <a:spLocks noGrp="1"/>
          </p:cNvSpPr>
          <p:nvPr>
            <p:ph type="pic" sz="quarter" idx="15"/>
          </p:nvPr>
        </p:nvSpPr>
        <p:spPr>
          <a:xfrm>
            <a:off x="9753600" y="1018730"/>
            <a:ext cx="2438400" cy="24384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4" name="Picture Placeholder 16">
            <a:extLst>
              <a:ext uri="{FF2B5EF4-FFF2-40B4-BE49-F238E27FC236}">
                <a16:creationId xmlns:a16="http://schemas.microsoft.com/office/drawing/2014/main" id="{FF92A6B8-47C8-B244-9D3E-90F39EE69398}"/>
              </a:ext>
            </a:extLst>
          </p:cNvPr>
          <p:cNvSpPr>
            <a:spLocks noGrp="1"/>
          </p:cNvSpPr>
          <p:nvPr>
            <p:ph type="pic" sz="quarter" idx="16"/>
          </p:nvPr>
        </p:nvSpPr>
        <p:spPr>
          <a:xfrm>
            <a:off x="7315200" y="3450545"/>
            <a:ext cx="2438400" cy="24384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2" name="Text Placeholder 47">
            <a:extLst>
              <a:ext uri="{FF2B5EF4-FFF2-40B4-BE49-F238E27FC236}">
                <a16:creationId xmlns:a16="http://schemas.microsoft.com/office/drawing/2014/main" id="{FAC8937D-B337-F944-8F1C-14A4768CD593}"/>
              </a:ext>
            </a:extLst>
          </p:cNvPr>
          <p:cNvSpPr>
            <a:spLocks noGrp="1"/>
          </p:cNvSpPr>
          <p:nvPr>
            <p:ph type="body" sz="quarter" idx="21"/>
          </p:nvPr>
        </p:nvSpPr>
        <p:spPr>
          <a:xfrm>
            <a:off x="7315200" y="1018730"/>
            <a:ext cx="2438400" cy="2438400"/>
          </a:xfrm>
          <a:prstGeom prst="rect">
            <a:avLst/>
          </a:prstGeom>
          <a:solidFill>
            <a:schemeClr val="accent2"/>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51" name="Text Placeholder 47">
            <a:extLst>
              <a:ext uri="{FF2B5EF4-FFF2-40B4-BE49-F238E27FC236}">
                <a16:creationId xmlns:a16="http://schemas.microsoft.com/office/drawing/2014/main" id="{887255BA-4BF0-E844-8BE7-3D125B568E2A}"/>
              </a:ext>
            </a:extLst>
          </p:cNvPr>
          <p:cNvSpPr>
            <a:spLocks noGrp="1"/>
          </p:cNvSpPr>
          <p:nvPr>
            <p:ph type="body" sz="quarter" idx="20"/>
          </p:nvPr>
        </p:nvSpPr>
        <p:spPr>
          <a:xfrm>
            <a:off x="4876800" y="3450545"/>
            <a:ext cx="2438400" cy="2438400"/>
          </a:xfrm>
          <a:prstGeom prst="rect">
            <a:avLst/>
          </a:prstGeom>
          <a:solidFill>
            <a:schemeClr val="accent3"/>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2" name="Picture Placeholder 16">
            <a:extLst>
              <a:ext uri="{FF2B5EF4-FFF2-40B4-BE49-F238E27FC236}">
                <a16:creationId xmlns:a16="http://schemas.microsoft.com/office/drawing/2014/main" id="{98C0DB2D-35D1-F142-B809-1833736CA623}"/>
              </a:ext>
            </a:extLst>
          </p:cNvPr>
          <p:cNvSpPr>
            <a:spLocks noGrp="1"/>
          </p:cNvSpPr>
          <p:nvPr>
            <p:ph type="pic" sz="quarter" idx="14"/>
          </p:nvPr>
        </p:nvSpPr>
        <p:spPr>
          <a:xfrm>
            <a:off x="4876800" y="1018730"/>
            <a:ext cx="2438400" cy="24384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5" name="Picture Placeholder 16">
            <a:extLst>
              <a:ext uri="{FF2B5EF4-FFF2-40B4-BE49-F238E27FC236}">
                <a16:creationId xmlns:a16="http://schemas.microsoft.com/office/drawing/2014/main" id="{5BBCD3E3-1554-B049-8AAF-DF0C933C46FA}"/>
              </a:ext>
            </a:extLst>
          </p:cNvPr>
          <p:cNvSpPr>
            <a:spLocks noGrp="1"/>
          </p:cNvSpPr>
          <p:nvPr>
            <p:ph type="pic" sz="quarter" idx="17"/>
          </p:nvPr>
        </p:nvSpPr>
        <p:spPr>
          <a:xfrm>
            <a:off x="2438400" y="3450545"/>
            <a:ext cx="2438400" cy="2438400"/>
          </a:xfrm>
          <a:prstGeom prst="rect">
            <a:avLst/>
          </a:prstGeom>
          <a:blipFill>
            <a:blip r:embed="rId5"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0" name="Text Placeholder 47">
            <a:extLst>
              <a:ext uri="{FF2B5EF4-FFF2-40B4-BE49-F238E27FC236}">
                <a16:creationId xmlns:a16="http://schemas.microsoft.com/office/drawing/2014/main" id="{7C62DAF7-D2F9-5D47-AB79-7712B92267C1}"/>
              </a:ext>
            </a:extLst>
          </p:cNvPr>
          <p:cNvSpPr>
            <a:spLocks noGrp="1"/>
          </p:cNvSpPr>
          <p:nvPr>
            <p:ph type="body" sz="quarter" idx="19"/>
          </p:nvPr>
        </p:nvSpPr>
        <p:spPr>
          <a:xfrm>
            <a:off x="2438400" y="1018730"/>
            <a:ext cx="2438400" cy="2438400"/>
          </a:xfrm>
          <a:prstGeom prst="rect">
            <a:avLst/>
          </a:prstGeom>
          <a:solidFill>
            <a:schemeClr val="accent4"/>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8" name="Text Placeholder 47">
            <a:extLst>
              <a:ext uri="{FF2B5EF4-FFF2-40B4-BE49-F238E27FC236}">
                <a16:creationId xmlns:a16="http://schemas.microsoft.com/office/drawing/2014/main" id="{BBB06489-33E6-1442-BC2F-397F1EC4EAB5}"/>
              </a:ext>
            </a:extLst>
          </p:cNvPr>
          <p:cNvSpPr>
            <a:spLocks noGrp="1"/>
          </p:cNvSpPr>
          <p:nvPr>
            <p:ph type="body" sz="quarter" idx="18"/>
          </p:nvPr>
        </p:nvSpPr>
        <p:spPr>
          <a:xfrm>
            <a:off x="0" y="3450545"/>
            <a:ext cx="2438400" cy="2438400"/>
          </a:xfrm>
          <a:prstGeom prst="rect">
            <a:avLst/>
          </a:prstGeom>
          <a:solidFill>
            <a:schemeClr val="accent5"/>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17" name="Picture Placeholder 16">
            <a:extLst>
              <a:ext uri="{FF2B5EF4-FFF2-40B4-BE49-F238E27FC236}">
                <a16:creationId xmlns:a16="http://schemas.microsoft.com/office/drawing/2014/main" id="{CE0FFA53-4B53-0345-BD1D-3380331FADAF}"/>
              </a:ext>
            </a:extLst>
          </p:cNvPr>
          <p:cNvSpPr>
            <a:spLocks noGrp="1"/>
          </p:cNvSpPr>
          <p:nvPr>
            <p:ph type="pic" sz="quarter" idx="13"/>
          </p:nvPr>
        </p:nvSpPr>
        <p:spPr>
          <a:xfrm>
            <a:off x="0" y="1018730"/>
            <a:ext cx="2438400" cy="2438400"/>
          </a:xfrm>
          <a:prstGeom prst="rect">
            <a:avLst/>
          </a:prstGeom>
          <a:blipFill>
            <a:blip r:embed="rId6"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821521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mp; Image Slide">
    <p:bg>
      <p:bgPr>
        <a:solidFill>
          <a:schemeClr val="accent5">
            <a:alpha val="5000"/>
          </a:schemeClr>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2"/>
              </a:rPr>
              <a:t>www.nottingham.ac.uk</a:t>
            </a:r>
            <a:r>
              <a:rPr lang="en-US" sz="1600">
                <a:solidFill>
                  <a:schemeClr val="tx2"/>
                </a:solidFill>
                <a:hlinkClick r:id="rId2"/>
              </a:rPr>
              <a:t>/</a:t>
            </a:r>
            <a:r>
              <a:rPr lang="en-US" sz="1600" err="1">
                <a:solidFill>
                  <a:schemeClr val="tx2"/>
                </a:solidFill>
                <a:hlinkClick r:id="rId2"/>
              </a:rPr>
              <a:t>imagebank</a:t>
            </a:r>
            <a:r>
              <a:rPr lang="en-US" sz="1600">
                <a:solidFill>
                  <a:schemeClr val="tx2"/>
                </a:solidFill>
                <a:hlinkClick r:id="rId2"/>
              </a:rPr>
              <a:t> </a:t>
            </a:r>
            <a:endParaRPr lang="en-US" sz="1600">
              <a:solidFill>
                <a:schemeClr val="tx2"/>
              </a:solidFill>
            </a:endParaRPr>
          </a:p>
        </p:txBody>
      </p:sp>
      <p:sp>
        <p:nvSpPr>
          <p:cNvPr id="18" name="Footer Placeholder 3">
            <a:extLst>
              <a:ext uri="{FF2B5EF4-FFF2-40B4-BE49-F238E27FC236}">
                <a16:creationId xmlns:a16="http://schemas.microsoft.com/office/drawing/2014/main" id="{68816193-F97B-4A43-B903-C799F573E1C7}"/>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2" name="Text Placeholder 6">
            <a:extLst>
              <a:ext uri="{FF2B5EF4-FFF2-40B4-BE49-F238E27FC236}">
                <a16:creationId xmlns:a16="http://schemas.microsoft.com/office/drawing/2014/main" id="{DE47A69B-7B76-B441-995B-5AF421342390}"/>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478D9FEA-DB2B-6A45-97A4-F6B0D4E2E4A5}"/>
              </a:ext>
            </a:extLst>
          </p:cNvPr>
          <p:cNvSpPr>
            <a:spLocks noGrp="1"/>
          </p:cNvSpPr>
          <p:nvPr>
            <p:ph type="dt" sz="half" idx="10"/>
          </p:nvPr>
        </p:nvSpPr>
        <p:spPr>
          <a:xfrm>
            <a:off x="479375" y="6356350"/>
            <a:ext cx="1613716" cy="365125"/>
          </a:xfrm>
          <a:prstGeom prst="rect">
            <a:avLst/>
          </a:prstGeom>
        </p:spPr>
        <p:txBody>
          <a:bodyPr/>
          <a:lstStyle/>
          <a:p>
            <a:endParaRPr lang="en-GB"/>
          </a:p>
        </p:txBody>
      </p:sp>
      <p:pic>
        <p:nvPicPr>
          <p:cNvPr id="17" name="Picture 16">
            <a:extLst>
              <a:ext uri="{FF2B5EF4-FFF2-40B4-BE49-F238E27FC236}">
                <a16:creationId xmlns:a16="http://schemas.microsoft.com/office/drawing/2014/main" id="{AD3390C2-6273-9244-A9F3-90837D6D6F61}"/>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567680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mp; Image Slide Dark">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2"/>
              </a:rPr>
              <a:t>www.nottingham.ac.uk</a:t>
            </a:r>
            <a:r>
              <a:rPr lang="en-US" sz="1600">
                <a:solidFill>
                  <a:schemeClr val="tx2"/>
                </a:solidFill>
                <a:hlinkClick r:id="rId2"/>
              </a:rPr>
              <a:t>/</a:t>
            </a:r>
            <a:r>
              <a:rPr lang="en-US" sz="1600" err="1">
                <a:solidFill>
                  <a:schemeClr val="tx2"/>
                </a:solidFill>
                <a:hlinkClick r:id="rId2"/>
              </a:rPr>
              <a:t>imagebank</a:t>
            </a:r>
            <a:r>
              <a:rPr lang="en-US" sz="1600">
                <a:solidFill>
                  <a:schemeClr val="tx2"/>
                </a:solidFill>
                <a:hlinkClick r:id="rId2"/>
              </a:rPr>
              <a:t> </a:t>
            </a:r>
            <a:endParaRPr lang="en-US" sz="1600">
              <a:solidFill>
                <a:schemeClr val="tx2"/>
              </a:solidFill>
            </a:endParaRPr>
          </a:p>
        </p:txBody>
      </p:sp>
      <p:sp>
        <p:nvSpPr>
          <p:cNvPr id="18" name="Footer Placeholder 3">
            <a:extLst>
              <a:ext uri="{FF2B5EF4-FFF2-40B4-BE49-F238E27FC236}">
                <a16:creationId xmlns:a16="http://schemas.microsoft.com/office/drawing/2014/main" id="{D90419B6-7C51-714B-B9AF-5A83311100C1}"/>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22" name="Text Placeholder 6">
            <a:extLst>
              <a:ext uri="{FF2B5EF4-FFF2-40B4-BE49-F238E27FC236}">
                <a16:creationId xmlns:a16="http://schemas.microsoft.com/office/drawing/2014/main" id="{F403D8CA-B469-274B-A619-DD30F98BF647}"/>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6" name="Date Placeholder 2">
            <a:extLst>
              <a:ext uri="{FF2B5EF4-FFF2-40B4-BE49-F238E27FC236}">
                <a16:creationId xmlns:a16="http://schemas.microsoft.com/office/drawing/2014/main" id="{2829581F-89A7-2F45-AEDF-13BBA609D001}"/>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pic>
        <p:nvPicPr>
          <p:cNvPr id="17" name="Picture 16">
            <a:extLst>
              <a:ext uri="{FF2B5EF4-FFF2-40B4-BE49-F238E27FC236}">
                <a16:creationId xmlns:a16="http://schemas.microsoft.com/office/drawing/2014/main" id="{AD3390C2-6273-9244-A9F3-90837D6D6F61}"/>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642659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age Imag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8CD7C8D-4EBF-E54E-8157-B82F50C7805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2539"/>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0" y="1030288"/>
            <a:ext cx="12192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13" name="Text Placeholder 12">
            <a:extLst>
              <a:ext uri="{FF2B5EF4-FFF2-40B4-BE49-F238E27FC236}">
                <a16:creationId xmlns:a16="http://schemas.microsoft.com/office/drawing/2014/main" id="{B347CCA2-0399-254E-ACFE-E5730EC8E4FA}"/>
              </a:ext>
            </a:extLst>
          </p:cNvPr>
          <p:cNvSpPr>
            <a:spLocks noGrp="1"/>
          </p:cNvSpPr>
          <p:nvPr>
            <p:ph type="body" sz="quarter" idx="17" hasCustomPrompt="1"/>
          </p:nvPr>
        </p:nvSpPr>
        <p:spPr>
          <a:xfrm>
            <a:off x="0" y="4895850"/>
            <a:ext cx="12192000"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8" name="Footer Placeholder 3">
            <a:extLst>
              <a:ext uri="{FF2B5EF4-FFF2-40B4-BE49-F238E27FC236}">
                <a16:creationId xmlns:a16="http://schemas.microsoft.com/office/drawing/2014/main" id="{89377BC7-EA60-2841-8608-D79A7C3B71EB}"/>
              </a:ext>
            </a:extLst>
          </p:cNvPr>
          <p:cNvSpPr>
            <a:spLocks noGrp="1"/>
          </p:cNvSpPr>
          <p:nvPr>
            <p:ph type="ftr" sz="quarter" idx="11"/>
          </p:nvPr>
        </p:nvSpPr>
        <p:spPr>
          <a:xfrm>
            <a:off x="2207644" y="6356350"/>
            <a:ext cx="3469252" cy="365125"/>
          </a:xfrm>
        </p:spPr>
        <p:txBody>
          <a:bodyPr/>
          <a:lstStyle>
            <a:lvl1pPr algn="l">
              <a:defRPr>
                <a:solidFill>
                  <a:schemeClr val="bg1"/>
                </a:solidFill>
              </a:defRPr>
            </a:lvl1pPr>
          </a:lstStyle>
          <a:p>
            <a:r>
              <a:rPr lang="en-GB"/>
              <a:t>Name, Department</a:t>
            </a:r>
          </a:p>
        </p:txBody>
      </p:sp>
      <p:sp>
        <p:nvSpPr>
          <p:cNvPr id="20" name="Text Placeholder 6">
            <a:extLst>
              <a:ext uri="{FF2B5EF4-FFF2-40B4-BE49-F238E27FC236}">
                <a16:creationId xmlns:a16="http://schemas.microsoft.com/office/drawing/2014/main" id="{77ECF5E4-B74A-FB48-B872-16F3292CF9EA}"/>
              </a:ext>
            </a:extLst>
          </p:cNvPr>
          <p:cNvSpPr>
            <a:spLocks noGrp="1"/>
          </p:cNvSpPr>
          <p:nvPr>
            <p:ph type="body" sz="quarter" idx="18" hasCustomPrompt="1"/>
          </p:nvPr>
        </p:nvSpPr>
        <p:spPr>
          <a:xfrm>
            <a:off x="2082291" y="6356350"/>
            <a:ext cx="10800" cy="365125"/>
          </a:xfrm>
          <a:prstGeom prst="rect">
            <a:avLst/>
          </a:prstGeom>
          <a:solidFill>
            <a:schemeClr val="bg1"/>
          </a:solidFill>
          <a:ln>
            <a:noFill/>
          </a:ln>
        </p:spPr>
        <p:txBody>
          <a:bodyPr/>
          <a:lstStyle>
            <a:lvl1pPr marL="0" indent="0">
              <a:buNone/>
              <a:defRPr/>
            </a:lvl1pPr>
          </a:lstStyle>
          <a:p>
            <a:pPr lvl="0"/>
            <a:r>
              <a:rPr lang="en-US" dirty="0"/>
              <a:t> </a:t>
            </a:r>
          </a:p>
        </p:txBody>
      </p:sp>
      <p:sp>
        <p:nvSpPr>
          <p:cNvPr id="17" name="Date Placeholder 2">
            <a:extLst>
              <a:ext uri="{FF2B5EF4-FFF2-40B4-BE49-F238E27FC236}">
                <a16:creationId xmlns:a16="http://schemas.microsoft.com/office/drawing/2014/main" id="{71412D12-3864-394B-985D-3364B1646D30}"/>
              </a:ext>
            </a:extLst>
          </p:cNvPr>
          <p:cNvSpPr>
            <a:spLocks noGrp="1"/>
          </p:cNvSpPr>
          <p:nvPr>
            <p:ph type="dt" sz="half" idx="10"/>
          </p:nvPr>
        </p:nvSpPr>
        <p:spPr>
          <a:xfrm>
            <a:off x="479375" y="6356350"/>
            <a:ext cx="1486993" cy="365125"/>
          </a:xfrm>
          <a:prstGeom prst="rect">
            <a:avLst/>
          </a:prstGeom>
        </p:spPr>
        <p:txBody>
          <a:bodyPr/>
          <a:lstStyle>
            <a:lvl1pPr>
              <a:defRPr>
                <a:solidFill>
                  <a:schemeClr val="bg1"/>
                </a:solidFill>
              </a:defRPr>
            </a:lvl1pPr>
          </a:lstStyle>
          <a:p>
            <a:fld id="{285EAF73-EE3C-41B7-AE89-4A15C844158B}" type="datetime4">
              <a:rPr lang="en-GB" smtClean="0"/>
              <a:pPr/>
              <a:t>7 January 2024</a:t>
            </a:fld>
            <a:endParaRPr lang="en-GB"/>
          </a:p>
        </p:txBody>
      </p:sp>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3"/>
              </a:rPr>
              <a:t>www.nottingham.ac.uk</a:t>
            </a:r>
            <a:r>
              <a:rPr lang="en-US" sz="1600">
                <a:solidFill>
                  <a:schemeClr val="tx2"/>
                </a:solidFill>
                <a:hlinkClick r:id="rId3"/>
              </a:rPr>
              <a:t>/</a:t>
            </a:r>
            <a:r>
              <a:rPr lang="en-US" sz="1600" err="1">
                <a:solidFill>
                  <a:schemeClr val="tx2"/>
                </a:solidFill>
                <a:hlinkClick r:id="rId3"/>
              </a:rPr>
              <a:t>imagebank</a:t>
            </a:r>
            <a:r>
              <a:rPr lang="en-US" sz="1600">
                <a:solidFill>
                  <a:schemeClr val="tx2"/>
                </a:solidFill>
                <a:hlinkClick r:id="rId3"/>
              </a:rPr>
              <a:t> </a:t>
            </a:r>
            <a:endParaRPr lang="en-US" sz="1600">
              <a:solidFill>
                <a:schemeClr val="tx2"/>
              </a:solidFill>
            </a:endParaRP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5335048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accent5">
            <a:alpha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A65D2-2D2D-DB44-9415-42AF00917298}"/>
              </a:ext>
            </a:extLst>
          </p:cNvPr>
          <p:cNvSpPr>
            <a:spLocks noGrp="1"/>
          </p:cNvSpPr>
          <p:nvPr>
            <p:ph type="title" hasCustomPrompt="1"/>
          </p:nvPr>
        </p:nvSpPr>
        <p:spPr>
          <a:xfrm>
            <a:off x="555125" y="442011"/>
            <a:ext cx="10578834" cy="1035050"/>
          </a:xfrm>
          <a:prstGeom prst="rect">
            <a:avLst/>
          </a:prstGeom>
        </p:spPr>
        <p:txBody>
          <a:bodyPr anchor="ctr"/>
          <a:lstStyle>
            <a:lvl1pPr algn="l">
              <a:defRPr sz="2800" baseline="0">
                <a:solidFill>
                  <a:schemeClr val="accent5"/>
                </a:solidFill>
              </a:defRPr>
            </a:lvl1pPr>
          </a:lstStyle>
          <a:p>
            <a:r>
              <a:rPr lang="en-US" dirty="0"/>
              <a:t>Blank slide</a:t>
            </a:r>
            <a:endParaRPr lang="en-GB" dirty="0"/>
          </a:p>
        </p:txBody>
      </p:sp>
    </p:spTree>
    <p:extLst>
      <p:ext uri="{BB962C8B-B14F-4D97-AF65-F5344CB8AC3E}">
        <p14:creationId xmlns:p14="http://schemas.microsoft.com/office/powerpoint/2010/main" val="2221410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with Castle Icon">
    <p:bg>
      <p:bgPr>
        <a:solidFill>
          <a:schemeClr val="accent5">
            <a:alpha val="5000"/>
          </a:schemeClr>
        </a:solidFill>
        <a:effectLst/>
      </p:bgPr>
    </p:bg>
    <p:spTree>
      <p:nvGrpSpPr>
        <p:cNvPr id="1" name=""/>
        <p:cNvGrpSpPr/>
        <p:nvPr/>
      </p:nvGrpSpPr>
      <p:grpSpPr>
        <a:xfrm>
          <a:off x="0" y="0"/>
          <a:ext cx="0" cy="0"/>
          <a:chOff x="0" y="0"/>
          <a:chExt cx="0" cy="0"/>
        </a:xfrm>
      </p:grpSpPr>
      <p:pic>
        <p:nvPicPr>
          <p:cNvPr id="6" name="Picture 5" descr="University of Nottingham logo">
            <a:extLst>
              <a:ext uri="{FF2B5EF4-FFF2-40B4-BE49-F238E27FC236}">
                <a16:creationId xmlns:a16="http://schemas.microsoft.com/office/drawing/2014/main" id="{05AFCAE9-B754-8C4D-B7F9-C051D54669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210773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483873-86BD-454E-AF6E-E4D2764B65F0}"/>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End slide</a:t>
            </a:r>
            <a:br>
              <a:rPr lang="en-US" dirty="0"/>
            </a:br>
            <a:r>
              <a:rPr lang="en-US" dirty="0"/>
              <a:t>questions?</a:t>
            </a:r>
            <a:endParaRPr lang="en-GB" dirty="0"/>
          </a:p>
        </p:txBody>
      </p:sp>
      <p:pic>
        <p:nvPicPr>
          <p:cNvPr id="9" name="Picture 8" descr="University of Nottingham logo">
            <a:extLst>
              <a:ext uri="{FF2B5EF4-FFF2-40B4-BE49-F238E27FC236}">
                <a16:creationId xmlns:a16="http://schemas.microsoft.com/office/drawing/2014/main" id="{2B7EDC40-08B7-C54D-9A16-7B5D3FDD4FD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34437156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67C3C0-F69E-E643-A32B-61F2F310AA47}"/>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End slide</a:t>
            </a:r>
            <a:br>
              <a:rPr lang="en-US" dirty="0"/>
            </a:br>
            <a:r>
              <a:rPr lang="en-US" dirty="0"/>
              <a:t>questions?</a:t>
            </a:r>
            <a:endParaRPr lang="en-GB" dirty="0"/>
          </a:p>
        </p:txBody>
      </p:sp>
      <p:pic>
        <p:nvPicPr>
          <p:cNvPr id="7" name="Picture 6" descr="University of Nottingham logo">
            <a:extLst>
              <a:ext uri="{FF2B5EF4-FFF2-40B4-BE49-F238E27FC236}">
                <a16:creationId xmlns:a16="http://schemas.microsoft.com/office/drawing/2014/main" id="{0DB07C01-E6FE-374C-80D0-F5676A0E07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38598263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mplates">
    <p:bg>
      <p:bgPr>
        <a:solidFill>
          <a:schemeClr val="accent5">
            <a:alpha val="5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3F670C-95B5-454E-9804-5609FD32D6F9}"/>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All items on these slides are editable. You can change the </a:t>
            </a:r>
            <a:r>
              <a:rPr lang="en-US" sz="1600" err="1">
                <a:solidFill>
                  <a:schemeClr val="tx2"/>
                </a:solidFill>
              </a:rPr>
              <a:t>colour</a:t>
            </a:r>
            <a:r>
              <a:rPr lang="en-US" sz="1600">
                <a:solidFill>
                  <a:schemeClr val="tx2"/>
                </a:solidFill>
              </a:rPr>
              <a:t>, outline and size easily as you do with other PowerPoint shapes.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7 January 2024</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852238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on Grid">
    <p:bg>
      <p:bgPr>
        <a:solidFill>
          <a:schemeClr val="accent5">
            <a:alpha val="5000"/>
          </a:schemeClr>
        </a:solidFill>
        <a:effectLst/>
      </p:bgPr>
    </p:bg>
    <p:spTree>
      <p:nvGrpSpPr>
        <p:cNvPr id="1" name=""/>
        <p:cNvGrpSpPr/>
        <p:nvPr/>
      </p:nvGrpSpPr>
      <p:grpSpPr>
        <a:xfrm>
          <a:off x="0" y="0"/>
          <a:ext cx="0" cy="0"/>
          <a:chOff x="0" y="0"/>
          <a:chExt cx="0" cy="0"/>
        </a:xfrm>
      </p:grpSpPr>
      <p:sp>
        <p:nvSpPr>
          <p:cNvPr id="104" name="Rectangle 103">
            <a:extLst>
              <a:ext uri="{FF2B5EF4-FFF2-40B4-BE49-F238E27FC236}">
                <a16:creationId xmlns:a16="http://schemas.microsoft.com/office/drawing/2014/main" id="{3665E85D-8861-794D-A0B5-7227A4A9BDE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All items on these slides are editable. You can change the </a:t>
            </a:r>
            <a:r>
              <a:rPr lang="en-US" sz="1600" err="1">
                <a:solidFill>
                  <a:schemeClr val="tx2"/>
                </a:solidFill>
              </a:rPr>
              <a:t>colour</a:t>
            </a:r>
            <a:r>
              <a:rPr lang="en-US" sz="1600">
                <a:solidFill>
                  <a:schemeClr val="tx2"/>
                </a:solidFill>
              </a:rPr>
              <a:t>, outline and size easily as you do with other PowerPoint shapes.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7 January 2024</a:t>
            </a:fld>
            <a:endParaRPr lang="en-GB"/>
          </a:p>
        </p:txBody>
      </p:sp>
      <p:sp>
        <p:nvSpPr>
          <p:cNvPr id="60" name="Rectangle 59">
            <a:extLst>
              <a:ext uri="{FF2B5EF4-FFF2-40B4-BE49-F238E27FC236}">
                <a16:creationId xmlns:a16="http://schemas.microsoft.com/office/drawing/2014/main" id="{4C76EA1E-DDD4-3C48-962B-715F6034D482}"/>
              </a:ext>
              <a:ext uri="{C183D7F6-B498-43B3-948B-1728B52AA6E4}">
                <adec:decorative xmlns:adec="http://schemas.microsoft.com/office/drawing/2017/decorative" val="1"/>
              </a:ext>
            </a:extLst>
          </p:cNvPr>
          <p:cNvSpPr/>
          <p:nvPr userDrawn="1"/>
        </p:nvSpPr>
        <p:spPr>
          <a:xfrm>
            <a:off x="47937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7EFAD833-6EA6-CF4E-A26E-B6FDE789CD8B}"/>
              </a:ext>
              <a:ext uri="{C183D7F6-B498-43B3-948B-1728B52AA6E4}">
                <adec:decorative xmlns:adec="http://schemas.microsoft.com/office/drawing/2017/decorative" val="1"/>
              </a:ext>
            </a:extLst>
          </p:cNvPr>
          <p:cNvSpPr/>
          <p:nvPr userDrawn="1"/>
        </p:nvSpPr>
        <p:spPr>
          <a:xfrm>
            <a:off x="1495424"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9D51130-6DBC-B947-B5BA-B65F7AAB5E83}"/>
              </a:ext>
              <a:ext uri="{C183D7F6-B498-43B3-948B-1728B52AA6E4}">
                <adec:decorative xmlns:adec="http://schemas.microsoft.com/office/drawing/2017/decorative" val="1"/>
              </a:ext>
            </a:extLst>
          </p:cNvPr>
          <p:cNvSpPr/>
          <p:nvPr userDrawn="1"/>
        </p:nvSpPr>
        <p:spPr>
          <a:xfrm>
            <a:off x="2511472"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649BC211-0BDE-F247-BCA6-AFE6CBE484EE}"/>
              </a:ext>
              <a:ext uri="{C183D7F6-B498-43B3-948B-1728B52AA6E4}">
                <adec:decorative xmlns:adec="http://schemas.microsoft.com/office/drawing/2017/decorative" val="1"/>
              </a:ext>
            </a:extLst>
          </p:cNvPr>
          <p:cNvSpPr/>
          <p:nvPr userDrawn="1"/>
        </p:nvSpPr>
        <p:spPr>
          <a:xfrm>
            <a:off x="3527520"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2608658-76A6-4649-8FAC-7587274B2DF9}"/>
              </a:ext>
              <a:ext uri="{C183D7F6-B498-43B3-948B-1728B52AA6E4}">
                <adec:decorative xmlns:adec="http://schemas.microsoft.com/office/drawing/2017/decorative" val="1"/>
              </a:ext>
            </a:extLst>
          </p:cNvPr>
          <p:cNvSpPr/>
          <p:nvPr userDrawn="1"/>
        </p:nvSpPr>
        <p:spPr>
          <a:xfrm>
            <a:off x="4543568"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07CD998D-A504-2046-9915-EC22DA08B192}"/>
              </a:ext>
              <a:ext uri="{C183D7F6-B498-43B3-948B-1728B52AA6E4}">
                <adec:decorative xmlns:adec="http://schemas.microsoft.com/office/drawing/2017/decorative" val="1"/>
              </a:ext>
            </a:extLst>
          </p:cNvPr>
          <p:cNvSpPr/>
          <p:nvPr userDrawn="1"/>
        </p:nvSpPr>
        <p:spPr>
          <a:xfrm>
            <a:off x="555961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1BA829B4-C56F-B347-BFDB-414400402ADF}"/>
              </a:ext>
              <a:ext uri="{C183D7F6-B498-43B3-948B-1728B52AA6E4}">
                <adec:decorative xmlns:adec="http://schemas.microsoft.com/office/drawing/2017/decorative" val="1"/>
              </a:ext>
            </a:extLst>
          </p:cNvPr>
          <p:cNvSpPr/>
          <p:nvPr userDrawn="1"/>
        </p:nvSpPr>
        <p:spPr>
          <a:xfrm>
            <a:off x="6575664"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BDC6FE5D-AA56-FE47-B996-1170E8CED2BE}"/>
              </a:ext>
              <a:ext uri="{C183D7F6-B498-43B3-948B-1728B52AA6E4}">
                <adec:decorative xmlns:adec="http://schemas.microsoft.com/office/drawing/2017/decorative" val="1"/>
              </a:ext>
            </a:extLst>
          </p:cNvPr>
          <p:cNvSpPr/>
          <p:nvPr userDrawn="1"/>
        </p:nvSpPr>
        <p:spPr>
          <a:xfrm>
            <a:off x="7591712"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FE6118C8-C196-874E-AD11-AFD75EFC5DB1}"/>
              </a:ext>
              <a:ext uri="{C183D7F6-B498-43B3-948B-1728B52AA6E4}">
                <adec:decorative xmlns:adec="http://schemas.microsoft.com/office/drawing/2017/decorative" val="1"/>
              </a:ext>
            </a:extLst>
          </p:cNvPr>
          <p:cNvSpPr/>
          <p:nvPr userDrawn="1"/>
        </p:nvSpPr>
        <p:spPr>
          <a:xfrm>
            <a:off x="8607760"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4818FB46-1242-314A-AA24-56DEFFE7F884}"/>
              </a:ext>
              <a:ext uri="{C183D7F6-B498-43B3-948B-1728B52AA6E4}">
                <adec:decorative xmlns:adec="http://schemas.microsoft.com/office/drawing/2017/decorative" val="1"/>
              </a:ext>
            </a:extLst>
          </p:cNvPr>
          <p:cNvSpPr/>
          <p:nvPr userDrawn="1"/>
        </p:nvSpPr>
        <p:spPr>
          <a:xfrm>
            <a:off x="9623808"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BDB9B69D-3C0B-2647-95F9-0A10DF633026}"/>
              </a:ext>
              <a:ext uri="{C183D7F6-B498-43B3-948B-1728B52AA6E4}">
                <adec:decorative xmlns:adec="http://schemas.microsoft.com/office/drawing/2017/decorative" val="1"/>
              </a:ext>
            </a:extLst>
          </p:cNvPr>
          <p:cNvSpPr/>
          <p:nvPr userDrawn="1"/>
        </p:nvSpPr>
        <p:spPr>
          <a:xfrm>
            <a:off x="1063985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7F523F24-CB29-4C41-AA9D-97A31EB1E255}"/>
              </a:ext>
              <a:ext uri="{C183D7F6-B498-43B3-948B-1728B52AA6E4}">
                <adec:decorative xmlns:adec="http://schemas.microsoft.com/office/drawing/2017/decorative" val="1"/>
              </a:ext>
            </a:extLst>
          </p:cNvPr>
          <p:cNvSpPr/>
          <p:nvPr userDrawn="1"/>
        </p:nvSpPr>
        <p:spPr>
          <a:xfrm>
            <a:off x="47937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9C448243-5866-954D-BA91-678DECE88B0A}"/>
              </a:ext>
              <a:ext uri="{C183D7F6-B498-43B3-948B-1728B52AA6E4}">
                <adec:decorative xmlns:adec="http://schemas.microsoft.com/office/drawing/2017/decorative" val="1"/>
              </a:ext>
            </a:extLst>
          </p:cNvPr>
          <p:cNvSpPr/>
          <p:nvPr userDrawn="1"/>
        </p:nvSpPr>
        <p:spPr>
          <a:xfrm>
            <a:off x="1495424"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686F0C8-D62F-8249-80D5-912801A3F4B3}"/>
              </a:ext>
              <a:ext uri="{C183D7F6-B498-43B3-948B-1728B52AA6E4}">
                <adec:decorative xmlns:adec="http://schemas.microsoft.com/office/drawing/2017/decorative" val="1"/>
              </a:ext>
            </a:extLst>
          </p:cNvPr>
          <p:cNvSpPr/>
          <p:nvPr userDrawn="1"/>
        </p:nvSpPr>
        <p:spPr>
          <a:xfrm>
            <a:off x="2511472"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7B52E35A-D5C2-3A4E-978C-E493D92D6A24}"/>
              </a:ext>
              <a:ext uri="{C183D7F6-B498-43B3-948B-1728B52AA6E4}">
                <adec:decorative xmlns:adec="http://schemas.microsoft.com/office/drawing/2017/decorative" val="1"/>
              </a:ext>
            </a:extLst>
          </p:cNvPr>
          <p:cNvSpPr/>
          <p:nvPr userDrawn="1"/>
        </p:nvSpPr>
        <p:spPr>
          <a:xfrm>
            <a:off x="3527520"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596DCCD-13ED-F640-8F62-02E7AA83E40D}"/>
              </a:ext>
              <a:ext uri="{C183D7F6-B498-43B3-948B-1728B52AA6E4}">
                <adec:decorative xmlns:adec="http://schemas.microsoft.com/office/drawing/2017/decorative" val="1"/>
              </a:ext>
            </a:extLst>
          </p:cNvPr>
          <p:cNvSpPr/>
          <p:nvPr userDrawn="1"/>
        </p:nvSpPr>
        <p:spPr>
          <a:xfrm>
            <a:off x="4543568"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B588D2C8-948B-C34F-8DB9-C63AF94FCC35}"/>
              </a:ext>
              <a:ext uri="{C183D7F6-B498-43B3-948B-1728B52AA6E4}">
                <adec:decorative xmlns:adec="http://schemas.microsoft.com/office/drawing/2017/decorative" val="1"/>
              </a:ext>
            </a:extLst>
          </p:cNvPr>
          <p:cNvSpPr/>
          <p:nvPr userDrawn="1"/>
        </p:nvSpPr>
        <p:spPr>
          <a:xfrm>
            <a:off x="555961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09BBB31-E9CF-B349-B152-D698680DF4DF}"/>
              </a:ext>
              <a:ext uri="{C183D7F6-B498-43B3-948B-1728B52AA6E4}">
                <adec:decorative xmlns:adec="http://schemas.microsoft.com/office/drawing/2017/decorative" val="1"/>
              </a:ext>
            </a:extLst>
          </p:cNvPr>
          <p:cNvSpPr/>
          <p:nvPr userDrawn="1"/>
        </p:nvSpPr>
        <p:spPr>
          <a:xfrm>
            <a:off x="6575664"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43D54F1B-2D5C-484A-8D1E-09241BBD8BF3}"/>
              </a:ext>
              <a:ext uri="{C183D7F6-B498-43B3-948B-1728B52AA6E4}">
                <adec:decorative xmlns:adec="http://schemas.microsoft.com/office/drawing/2017/decorative" val="1"/>
              </a:ext>
            </a:extLst>
          </p:cNvPr>
          <p:cNvSpPr/>
          <p:nvPr userDrawn="1"/>
        </p:nvSpPr>
        <p:spPr>
          <a:xfrm>
            <a:off x="7591712"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6EC7455F-8851-2E43-8B67-4A3649CEC8D7}"/>
              </a:ext>
              <a:ext uri="{C183D7F6-B498-43B3-948B-1728B52AA6E4}">
                <adec:decorative xmlns:adec="http://schemas.microsoft.com/office/drawing/2017/decorative" val="1"/>
              </a:ext>
            </a:extLst>
          </p:cNvPr>
          <p:cNvSpPr/>
          <p:nvPr userDrawn="1"/>
        </p:nvSpPr>
        <p:spPr>
          <a:xfrm>
            <a:off x="8607760"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ABABBA1C-E822-E940-9148-A5487BDD8AEA}"/>
              </a:ext>
              <a:ext uri="{C183D7F6-B498-43B3-948B-1728B52AA6E4}">
                <adec:decorative xmlns:adec="http://schemas.microsoft.com/office/drawing/2017/decorative" val="1"/>
              </a:ext>
            </a:extLst>
          </p:cNvPr>
          <p:cNvSpPr/>
          <p:nvPr userDrawn="1"/>
        </p:nvSpPr>
        <p:spPr>
          <a:xfrm>
            <a:off x="9623808"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2908A034-F2FC-E641-9D92-8CFE594C1639}"/>
              </a:ext>
              <a:ext uri="{C183D7F6-B498-43B3-948B-1728B52AA6E4}">
                <adec:decorative xmlns:adec="http://schemas.microsoft.com/office/drawing/2017/decorative" val="1"/>
              </a:ext>
            </a:extLst>
          </p:cNvPr>
          <p:cNvSpPr/>
          <p:nvPr userDrawn="1"/>
        </p:nvSpPr>
        <p:spPr>
          <a:xfrm>
            <a:off x="1063985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AC56D07C-2B40-1346-8517-D086B1FFF5F0}"/>
              </a:ext>
              <a:ext uri="{C183D7F6-B498-43B3-948B-1728B52AA6E4}">
                <adec:decorative xmlns:adec="http://schemas.microsoft.com/office/drawing/2017/decorative" val="1"/>
              </a:ext>
            </a:extLst>
          </p:cNvPr>
          <p:cNvSpPr/>
          <p:nvPr userDrawn="1"/>
        </p:nvSpPr>
        <p:spPr>
          <a:xfrm>
            <a:off x="47937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2FABD5C5-0264-2F49-8C19-F2C627B54D83}"/>
              </a:ext>
              <a:ext uri="{C183D7F6-B498-43B3-948B-1728B52AA6E4}">
                <adec:decorative xmlns:adec="http://schemas.microsoft.com/office/drawing/2017/decorative" val="1"/>
              </a:ext>
            </a:extLst>
          </p:cNvPr>
          <p:cNvSpPr/>
          <p:nvPr userDrawn="1"/>
        </p:nvSpPr>
        <p:spPr>
          <a:xfrm>
            <a:off x="1495424"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EE2DCE88-820C-0347-87F1-2F20466148AA}"/>
              </a:ext>
              <a:ext uri="{C183D7F6-B498-43B3-948B-1728B52AA6E4}">
                <adec:decorative xmlns:adec="http://schemas.microsoft.com/office/drawing/2017/decorative" val="1"/>
              </a:ext>
            </a:extLst>
          </p:cNvPr>
          <p:cNvSpPr/>
          <p:nvPr userDrawn="1"/>
        </p:nvSpPr>
        <p:spPr>
          <a:xfrm>
            <a:off x="2511472"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D0D35FA6-7BEF-234E-9F42-2311FD2F4AA2}"/>
              </a:ext>
              <a:ext uri="{C183D7F6-B498-43B3-948B-1728B52AA6E4}">
                <adec:decorative xmlns:adec="http://schemas.microsoft.com/office/drawing/2017/decorative" val="1"/>
              </a:ext>
            </a:extLst>
          </p:cNvPr>
          <p:cNvSpPr/>
          <p:nvPr userDrawn="1"/>
        </p:nvSpPr>
        <p:spPr>
          <a:xfrm>
            <a:off x="3527520"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AABFF75B-7609-8448-B68E-E5C15C923097}"/>
              </a:ext>
              <a:ext uri="{C183D7F6-B498-43B3-948B-1728B52AA6E4}">
                <adec:decorative xmlns:adec="http://schemas.microsoft.com/office/drawing/2017/decorative" val="1"/>
              </a:ext>
            </a:extLst>
          </p:cNvPr>
          <p:cNvSpPr/>
          <p:nvPr userDrawn="1"/>
        </p:nvSpPr>
        <p:spPr>
          <a:xfrm>
            <a:off x="4543568"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0A96E601-59F3-0F46-A3D6-6C77B2A5D315}"/>
              </a:ext>
              <a:ext uri="{C183D7F6-B498-43B3-948B-1728B52AA6E4}">
                <adec:decorative xmlns:adec="http://schemas.microsoft.com/office/drawing/2017/decorative" val="1"/>
              </a:ext>
            </a:extLst>
          </p:cNvPr>
          <p:cNvSpPr/>
          <p:nvPr userDrawn="1"/>
        </p:nvSpPr>
        <p:spPr>
          <a:xfrm>
            <a:off x="555961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7D65771C-6846-2743-997B-88678013BC34}"/>
              </a:ext>
              <a:ext uri="{C183D7F6-B498-43B3-948B-1728B52AA6E4}">
                <adec:decorative xmlns:adec="http://schemas.microsoft.com/office/drawing/2017/decorative" val="1"/>
              </a:ext>
            </a:extLst>
          </p:cNvPr>
          <p:cNvSpPr/>
          <p:nvPr userDrawn="1"/>
        </p:nvSpPr>
        <p:spPr>
          <a:xfrm>
            <a:off x="6575664"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BCC5F643-98D6-B84E-872E-A198ADAC580A}"/>
              </a:ext>
              <a:ext uri="{C183D7F6-B498-43B3-948B-1728B52AA6E4}">
                <adec:decorative xmlns:adec="http://schemas.microsoft.com/office/drawing/2017/decorative" val="1"/>
              </a:ext>
            </a:extLst>
          </p:cNvPr>
          <p:cNvSpPr/>
          <p:nvPr userDrawn="1"/>
        </p:nvSpPr>
        <p:spPr>
          <a:xfrm>
            <a:off x="7591712"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2B93A778-C3EE-A84B-B356-B8459C22E9AD}"/>
              </a:ext>
              <a:ext uri="{C183D7F6-B498-43B3-948B-1728B52AA6E4}">
                <adec:decorative xmlns:adec="http://schemas.microsoft.com/office/drawing/2017/decorative" val="1"/>
              </a:ext>
            </a:extLst>
          </p:cNvPr>
          <p:cNvSpPr/>
          <p:nvPr userDrawn="1"/>
        </p:nvSpPr>
        <p:spPr>
          <a:xfrm>
            <a:off x="8607760"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0788B4-C3F0-9047-80BA-AB87DC1E320B}"/>
              </a:ext>
              <a:ext uri="{C183D7F6-B498-43B3-948B-1728B52AA6E4}">
                <adec:decorative xmlns:adec="http://schemas.microsoft.com/office/drawing/2017/decorative" val="1"/>
              </a:ext>
            </a:extLst>
          </p:cNvPr>
          <p:cNvSpPr/>
          <p:nvPr userDrawn="1"/>
        </p:nvSpPr>
        <p:spPr>
          <a:xfrm>
            <a:off x="9623808"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44ADC236-12A6-F643-8463-1FD369222EBD}"/>
              </a:ext>
              <a:ext uri="{C183D7F6-B498-43B3-948B-1728B52AA6E4}">
                <adec:decorative xmlns:adec="http://schemas.microsoft.com/office/drawing/2017/decorative" val="1"/>
              </a:ext>
            </a:extLst>
          </p:cNvPr>
          <p:cNvSpPr/>
          <p:nvPr userDrawn="1"/>
        </p:nvSpPr>
        <p:spPr>
          <a:xfrm>
            <a:off x="1063985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2EA95CDD-4ACA-6E45-9E03-DED57B7A17B1}"/>
              </a:ext>
              <a:ext uri="{C183D7F6-B498-43B3-948B-1728B52AA6E4}">
                <adec:decorative xmlns:adec="http://schemas.microsoft.com/office/drawing/2017/decorative" val="1"/>
              </a:ext>
            </a:extLst>
          </p:cNvPr>
          <p:cNvSpPr/>
          <p:nvPr userDrawn="1"/>
        </p:nvSpPr>
        <p:spPr>
          <a:xfrm>
            <a:off x="47937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A076A291-1120-D841-A17C-4744BD31119E}"/>
              </a:ext>
              <a:ext uri="{C183D7F6-B498-43B3-948B-1728B52AA6E4}">
                <adec:decorative xmlns:adec="http://schemas.microsoft.com/office/drawing/2017/decorative" val="1"/>
              </a:ext>
            </a:extLst>
          </p:cNvPr>
          <p:cNvSpPr/>
          <p:nvPr userDrawn="1"/>
        </p:nvSpPr>
        <p:spPr>
          <a:xfrm>
            <a:off x="1495424"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92D9F7EB-EB5B-5849-8960-87554EFE96A2}"/>
              </a:ext>
              <a:ext uri="{C183D7F6-B498-43B3-948B-1728B52AA6E4}">
                <adec:decorative xmlns:adec="http://schemas.microsoft.com/office/drawing/2017/decorative" val="1"/>
              </a:ext>
            </a:extLst>
          </p:cNvPr>
          <p:cNvSpPr/>
          <p:nvPr userDrawn="1"/>
        </p:nvSpPr>
        <p:spPr>
          <a:xfrm>
            <a:off x="2511472"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DCE8B47E-F0B9-2F48-81E2-0CFF01F4019C}"/>
              </a:ext>
              <a:ext uri="{C183D7F6-B498-43B3-948B-1728B52AA6E4}">
                <adec:decorative xmlns:adec="http://schemas.microsoft.com/office/drawing/2017/decorative" val="1"/>
              </a:ext>
            </a:extLst>
          </p:cNvPr>
          <p:cNvSpPr/>
          <p:nvPr userDrawn="1"/>
        </p:nvSpPr>
        <p:spPr>
          <a:xfrm>
            <a:off x="3527520"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6A52769C-586D-0547-8B43-FDA5D125AC4A}"/>
              </a:ext>
              <a:ext uri="{C183D7F6-B498-43B3-948B-1728B52AA6E4}">
                <adec:decorative xmlns:adec="http://schemas.microsoft.com/office/drawing/2017/decorative" val="1"/>
              </a:ext>
            </a:extLst>
          </p:cNvPr>
          <p:cNvSpPr/>
          <p:nvPr userDrawn="1"/>
        </p:nvSpPr>
        <p:spPr>
          <a:xfrm>
            <a:off x="4543568"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14832484-9AF3-3040-B362-12AFCE82E568}"/>
              </a:ext>
              <a:ext uri="{C183D7F6-B498-43B3-948B-1728B52AA6E4}">
                <adec:decorative xmlns:adec="http://schemas.microsoft.com/office/drawing/2017/decorative" val="1"/>
              </a:ext>
            </a:extLst>
          </p:cNvPr>
          <p:cNvSpPr/>
          <p:nvPr userDrawn="1"/>
        </p:nvSpPr>
        <p:spPr>
          <a:xfrm>
            <a:off x="555961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C9B343D7-5277-2544-8430-448DEC700E1E}"/>
              </a:ext>
              <a:ext uri="{C183D7F6-B498-43B3-948B-1728B52AA6E4}">
                <adec:decorative xmlns:adec="http://schemas.microsoft.com/office/drawing/2017/decorative" val="1"/>
              </a:ext>
            </a:extLst>
          </p:cNvPr>
          <p:cNvSpPr/>
          <p:nvPr userDrawn="1"/>
        </p:nvSpPr>
        <p:spPr>
          <a:xfrm>
            <a:off x="6575664"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882C02EB-B68E-9044-994A-65588C5F126D}"/>
              </a:ext>
              <a:ext uri="{C183D7F6-B498-43B3-948B-1728B52AA6E4}">
                <adec:decorative xmlns:adec="http://schemas.microsoft.com/office/drawing/2017/decorative" val="1"/>
              </a:ext>
            </a:extLst>
          </p:cNvPr>
          <p:cNvSpPr/>
          <p:nvPr userDrawn="1"/>
        </p:nvSpPr>
        <p:spPr>
          <a:xfrm>
            <a:off x="7591712"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22BE44DB-D273-AB46-89D2-7C2B30912659}"/>
              </a:ext>
              <a:ext uri="{C183D7F6-B498-43B3-948B-1728B52AA6E4}">
                <adec:decorative xmlns:adec="http://schemas.microsoft.com/office/drawing/2017/decorative" val="1"/>
              </a:ext>
            </a:extLst>
          </p:cNvPr>
          <p:cNvSpPr/>
          <p:nvPr userDrawn="1"/>
        </p:nvSpPr>
        <p:spPr>
          <a:xfrm>
            <a:off x="8607760"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13E20485-2E4B-9B4C-AE6B-3C1B1509B043}"/>
              </a:ext>
              <a:ext uri="{C183D7F6-B498-43B3-948B-1728B52AA6E4}">
                <adec:decorative xmlns:adec="http://schemas.microsoft.com/office/drawing/2017/decorative" val="1"/>
              </a:ext>
            </a:extLst>
          </p:cNvPr>
          <p:cNvSpPr/>
          <p:nvPr userDrawn="1"/>
        </p:nvSpPr>
        <p:spPr>
          <a:xfrm>
            <a:off x="9623808"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3284C2AF-F9F6-6943-AF27-AD08B011A677}"/>
              </a:ext>
              <a:ext uri="{C183D7F6-B498-43B3-948B-1728B52AA6E4}">
                <adec:decorative xmlns:adec="http://schemas.microsoft.com/office/drawing/2017/decorative" val="1"/>
              </a:ext>
            </a:extLst>
          </p:cNvPr>
          <p:cNvSpPr/>
          <p:nvPr userDrawn="1"/>
        </p:nvSpPr>
        <p:spPr>
          <a:xfrm>
            <a:off x="1063985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408039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79377" y="6356350"/>
            <a:ext cx="288683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070619-D170-48E7-B25D-293F3BFD294D}" type="datetime4">
              <a:rPr lang="en-GB" smtClean="0"/>
              <a:t>7 January 2024</a:t>
            </a:fld>
            <a:endParaRPr lang="en-GB"/>
          </a:p>
        </p:txBody>
      </p:sp>
      <p:sp>
        <p:nvSpPr>
          <p:cNvPr id="5" name="Footer Placeholder 4"/>
          <p:cNvSpPr>
            <a:spLocks noGrp="1"/>
          </p:cNvSpPr>
          <p:nvPr>
            <p:ph type="ftr" sz="quarter" idx="3"/>
          </p:nvPr>
        </p:nvSpPr>
        <p:spPr>
          <a:xfrm>
            <a:off x="4040191"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Name, Department</a:t>
            </a:r>
          </a:p>
        </p:txBody>
      </p:sp>
      <p:sp>
        <p:nvSpPr>
          <p:cNvPr id="6" name="Slide Number Placeholder 5"/>
          <p:cNvSpPr>
            <a:spLocks noGrp="1"/>
          </p:cNvSpPr>
          <p:nvPr>
            <p:ph type="sldNum" sz="quarter" idx="4"/>
          </p:nvPr>
        </p:nvSpPr>
        <p:spPr>
          <a:xfrm>
            <a:off x="8828967" y="6356350"/>
            <a:ext cx="290810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F530E-1875-46E6-901C-76683197A1B3}" type="slidenum">
              <a:rPr lang="en-GB" smtClean="0"/>
              <a:pPr/>
              <a:t>‹#›</a:t>
            </a:fld>
            <a:endParaRPr lang="en-GB"/>
          </a:p>
        </p:txBody>
      </p:sp>
    </p:spTree>
    <p:extLst>
      <p:ext uri="{BB962C8B-B14F-4D97-AF65-F5344CB8AC3E}">
        <p14:creationId xmlns:p14="http://schemas.microsoft.com/office/powerpoint/2010/main" val="154391425"/>
      </p:ext>
    </p:extLst>
  </p:cSld>
  <p:clrMap bg1="lt1" tx1="dk1" bg2="lt2" tx2="dk2" accent1="accent1" accent2="accent2" accent3="accent3" accent4="accent4" accent5="accent5" accent6="accent6" hlink="hlink" folHlink="folHlink"/>
  <p:sldLayoutIdLst>
    <p:sldLayoutId id="2147483651" r:id="rId1"/>
    <p:sldLayoutId id="2147483678" r:id="rId2"/>
    <p:sldLayoutId id="2147483668" r:id="rId3"/>
    <p:sldLayoutId id="2147483669" r:id="rId4"/>
    <p:sldLayoutId id="2147483652" r:id="rId5"/>
    <p:sldLayoutId id="2147483664" r:id="rId6"/>
    <p:sldLayoutId id="2147483663" r:id="rId7"/>
    <p:sldLayoutId id="2147483661" r:id="rId8"/>
    <p:sldLayoutId id="2147483679" r:id="rId9"/>
    <p:sldLayoutId id="2147483689" r:id="rId10"/>
    <p:sldLayoutId id="2147483683" r:id="rId11"/>
    <p:sldLayoutId id="2147483682" r:id="rId12"/>
    <p:sldLayoutId id="2147483687" r:id="rId13"/>
    <p:sldLayoutId id="2147483680" r:id="rId14"/>
    <p:sldLayoutId id="2147483685" r:id="rId15"/>
    <p:sldLayoutId id="2147483686" r:id="rId16"/>
    <p:sldLayoutId id="2147483688" r:id="rId17"/>
    <p:sldLayoutId id="2147483681" r:id="rId18"/>
    <p:sldLayoutId id="2147483693" r:id="rId19"/>
    <p:sldLayoutId id="2147483684" r:id="rId20"/>
    <p:sldLayoutId id="2147483677" r:id="rId21"/>
    <p:sldLayoutId id="2147483691" r:id="rId22"/>
    <p:sldLayoutId id="2147483675" r:id="rId23"/>
    <p:sldLayoutId id="2147483676" r:id="rId24"/>
    <p:sldLayoutId id="2147483690" r:id="rId25"/>
    <p:sldLayoutId id="2147483692" r:id="rId26"/>
  </p:sldLayoutIdLst>
  <p:hf hdr="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3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9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9.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svg"/><Relationship Id="rId3" Type="http://schemas.openxmlformats.org/officeDocument/2006/relationships/image" Target="../media/image39.svg"/><Relationship Id="rId7" Type="http://schemas.openxmlformats.org/officeDocument/2006/relationships/image" Target="../media/image43.svg"/><Relationship Id="rId12" Type="http://schemas.openxmlformats.org/officeDocument/2006/relationships/image" Target="../media/image48.png"/><Relationship Id="rId2" Type="http://schemas.openxmlformats.org/officeDocument/2006/relationships/image" Target="../media/image38.png"/><Relationship Id="rId1" Type="http://schemas.openxmlformats.org/officeDocument/2006/relationships/slideLayout" Target="../slideLayouts/slideLayout10.xml"/><Relationship Id="rId6" Type="http://schemas.openxmlformats.org/officeDocument/2006/relationships/image" Target="../media/image42.png"/><Relationship Id="rId11" Type="http://schemas.openxmlformats.org/officeDocument/2006/relationships/image" Target="../media/image47.svg"/><Relationship Id="rId5" Type="http://schemas.openxmlformats.org/officeDocument/2006/relationships/image" Target="../media/image41.sv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59.sv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53.sv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svg"/><Relationship Id="rId4" Type="http://schemas.openxmlformats.org/officeDocument/2006/relationships/image" Target="../media/image51.svg"/><Relationship Id="rId9" Type="http://schemas.openxmlformats.org/officeDocument/2006/relationships/image" Target="../media/image56.png"/></Relationships>
</file>

<file path=ppt/slides/_rels/slide13.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55.svg"/><Relationship Id="rId5" Type="http://schemas.openxmlformats.org/officeDocument/2006/relationships/image" Target="../media/image54.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slides/_rels/slide1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59.svg"/></Relationships>
</file>

<file path=ppt/slides/_rels/slide15.xml.rels><?xml version="1.0" encoding="UTF-8" standalone="yes"?>
<Relationships xmlns="http://schemas.openxmlformats.org/package/2006/relationships"><Relationship Id="rId8" Type="http://schemas.openxmlformats.org/officeDocument/2006/relationships/image" Target="../media/image69.svg"/><Relationship Id="rId13" Type="http://schemas.openxmlformats.org/officeDocument/2006/relationships/image" Target="../media/image54.pn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sv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67.sv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 Id="rId14" Type="http://schemas.openxmlformats.org/officeDocument/2006/relationships/image" Target="../media/image55.svg"/></Relationships>
</file>

<file path=ppt/slides/_rels/slide1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69.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image" Target="../media/image57.svg"/><Relationship Id="rId3" Type="http://schemas.openxmlformats.org/officeDocument/2006/relationships/image" Target="../media/image50.png"/><Relationship Id="rId7" Type="http://schemas.openxmlformats.org/officeDocument/2006/relationships/image" Target="../media/image56.png"/><Relationship Id="rId12" Type="http://schemas.openxmlformats.org/officeDocument/2006/relationships/image" Target="../media/image77.svg"/><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image" Target="../media/image55.svg"/><Relationship Id="rId11" Type="http://schemas.openxmlformats.org/officeDocument/2006/relationships/image" Target="../media/image76.png"/><Relationship Id="rId5" Type="http://schemas.openxmlformats.org/officeDocument/2006/relationships/image" Target="../media/image54.png"/><Relationship Id="rId10" Type="http://schemas.openxmlformats.org/officeDocument/2006/relationships/image" Target="../media/image59.svg"/><Relationship Id="rId4" Type="http://schemas.openxmlformats.org/officeDocument/2006/relationships/image" Target="../media/image51.svg"/><Relationship Id="rId9" Type="http://schemas.openxmlformats.org/officeDocument/2006/relationships/image" Target="../media/image58.pn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3.svg"/></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55.svg"/><Relationship Id="rId5" Type="http://schemas.openxmlformats.org/officeDocument/2006/relationships/image" Target="../media/image54.png"/><Relationship Id="rId4" Type="http://schemas.openxmlformats.org/officeDocument/2006/relationships/image" Target="../media/image57.svg"/></Relationships>
</file>

<file path=ppt/slides/_rels/slide21.xml.rels><?xml version="1.0" encoding="UTF-8" standalone="yes"?>
<Relationships xmlns="http://schemas.openxmlformats.org/package/2006/relationships"><Relationship Id="rId8" Type="http://schemas.openxmlformats.org/officeDocument/2006/relationships/image" Target="../media/image67.svg"/><Relationship Id="rId13" Type="http://schemas.openxmlformats.org/officeDocument/2006/relationships/image" Target="../media/image72.png"/><Relationship Id="rId3" Type="http://schemas.openxmlformats.org/officeDocument/2006/relationships/image" Target="../media/image54.png"/><Relationship Id="rId7" Type="http://schemas.openxmlformats.org/officeDocument/2006/relationships/image" Target="../media/image66.png"/><Relationship Id="rId12" Type="http://schemas.openxmlformats.org/officeDocument/2006/relationships/image" Target="../media/image71.svg"/><Relationship Id="rId2" Type="http://schemas.openxmlformats.org/officeDocument/2006/relationships/notesSlide" Target="../notesSlides/notesSlide12.xml"/><Relationship Id="rId1" Type="http://schemas.openxmlformats.org/officeDocument/2006/relationships/slideLayout" Target="../slideLayouts/slideLayout9.xml"/><Relationship Id="rId6" Type="http://schemas.openxmlformats.org/officeDocument/2006/relationships/image" Target="../media/image65.sv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svg"/><Relationship Id="rId4" Type="http://schemas.openxmlformats.org/officeDocument/2006/relationships/image" Target="../media/image55.svg"/><Relationship Id="rId9" Type="http://schemas.openxmlformats.org/officeDocument/2006/relationships/image" Target="../media/image68.png"/><Relationship Id="rId14" Type="http://schemas.openxmlformats.org/officeDocument/2006/relationships/image" Target="../media/image73.svg"/></Relationships>
</file>

<file path=ppt/slides/_rels/slide22.xml.rels><?xml version="1.0" encoding="UTF-8" standalone="yes"?>
<Relationships xmlns="http://schemas.openxmlformats.org/package/2006/relationships"><Relationship Id="rId8" Type="http://schemas.openxmlformats.org/officeDocument/2006/relationships/image" Target="../media/image55.svg"/><Relationship Id="rId3" Type="http://schemas.openxmlformats.org/officeDocument/2006/relationships/image" Target="../media/image68.png"/><Relationship Id="rId7"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9.xml"/><Relationship Id="rId6" Type="http://schemas.openxmlformats.org/officeDocument/2006/relationships/image" Target="../media/image75.svg"/><Relationship Id="rId5" Type="http://schemas.openxmlformats.org/officeDocument/2006/relationships/image" Target="../media/image74.png"/><Relationship Id="rId10" Type="http://schemas.openxmlformats.org/officeDocument/2006/relationships/image" Target="../media/image51.svg"/><Relationship Id="rId4" Type="http://schemas.openxmlformats.org/officeDocument/2006/relationships/image" Target="../media/image69.svg"/><Relationship Id="rId9" Type="http://schemas.openxmlformats.org/officeDocument/2006/relationships/image" Target="../media/image5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B7F0AB-AB54-7540-B7DC-843EC2C6C614}"/>
              </a:ext>
            </a:extLst>
          </p:cNvPr>
          <p:cNvSpPr>
            <a:spLocks noGrp="1"/>
          </p:cNvSpPr>
          <p:nvPr>
            <p:ph type="title"/>
          </p:nvPr>
        </p:nvSpPr>
        <p:spPr>
          <a:xfrm>
            <a:off x="1341120" y="1007989"/>
            <a:ext cx="9509760" cy="2768218"/>
          </a:xfrm>
        </p:spPr>
        <p:txBody>
          <a:bodyPr>
            <a:normAutofit/>
          </a:bodyPr>
          <a:lstStyle/>
          <a:p>
            <a:pPr>
              <a:lnSpc>
                <a:spcPct val="150000"/>
              </a:lnSpc>
              <a:spcAft>
                <a:spcPts val="1600"/>
              </a:spcAft>
            </a:pPr>
            <a:r>
              <a:rPr lang="en-US" dirty="0"/>
              <a:t>Co-design of a r</a:t>
            </a:r>
            <a:r>
              <a:rPr lang="en-US" sz="3600" dirty="0"/>
              <a:t>eturn-to-work toolkit for employers </a:t>
            </a:r>
            <a:r>
              <a:rPr lang="en-US" dirty="0"/>
              <a:t>and </a:t>
            </a:r>
            <a:r>
              <a:rPr lang="en-US" sz="3600" dirty="0"/>
              <a:t>stroke survivors</a:t>
            </a:r>
            <a:endParaRPr lang="en-US" sz="2800" dirty="0"/>
          </a:p>
        </p:txBody>
      </p:sp>
      <p:sp>
        <p:nvSpPr>
          <p:cNvPr id="4" name="TextBox 3">
            <a:extLst>
              <a:ext uri="{FF2B5EF4-FFF2-40B4-BE49-F238E27FC236}">
                <a16:creationId xmlns:a16="http://schemas.microsoft.com/office/drawing/2014/main" id="{EBB08A5E-256B-7DB3-BA8A-855C8840720C}"/>
              </a:ext>
            </a:extLst>
          </p:cNvPr>
          <p:cNvSpPr txBox="1"/>
          <p:nvPr/>
        </p:nvSpPr>
        <p:spPr>
          <a:xfrm>
            <a:off x="175845" y="5354911"/>
            <a:ext cx="4637386" cy="1754326"/>
          </a:xfrm>
          <a:prstGeom prst="rect">
            <a:avLst/>
          </a:prstGeom>
          <a:noFill/>
        </p:spPr>
        <p:txBody>
          <a:bodyPr wrap="square" rtlCol="0">
            <a:spAutoFit/>
          </a:bodyPr>
          <a:lstStyle/>
          <a:p>
            <a:r>
              <a:rPr lang="en-US" b="1" dirty="0">
                <a:solidFill>
                  <a:schemeClr val="bg1"/>
                </a:solidFill>
              </a:rPr>
              <a:t>Kristelle Craven</a:t>
            </a:r>
          </a:p>
          <a:p>
            <a:r>
              <a:rPr lang="en-US" dirty="0">
                <a:solidFill>
                  <a:schemeClr val="bg1"/>
                </a:solidFill>
              </a:rPr>
              <a:t>Occupational Therapist &amp; PhD student</a:t>
            </a:r>
          </a:p>
          <a:p>
            <a:r>
              <a:rPr lang="en-US" dirty="0">
                <a:solidFill>
                  <a:schemeClr val="bg1"/>
                </a:solidFill>
              </a:rPr>
              <a:t>Twitter: @</a:t>
            </a:r>
            <a:r>
              <a:rPr lang="en-US" dirty="0" err="1">
                <a:solidFill>
                  <a:schemeClr val="bg1"/>
                </a:solidFill>
              </a:rPr>
              <a:t>CravenKristelle</a:t>
            </a:r>
            <a:r>
              <a:rPr lang="en-US" dirty="0">
                <a:solidFill>
                  <a:schemeClr val="bg1"/>
                </a:solidFill>
              </a:rPr>
              <a:t> </a:t>
            </a:r>
          </a:p>
          <a:p>
            <a:r>
              <a:rPr lang="en-US" dirty="0">
                <a:solidFill>
                  <a:schemeClr val="bg1"/>
                </a:solidFill>
              </a:rPr>
              <a:t>Email: Kristelle.craven1@nottingham.ac.uk</a:t>
            </a:r>
          </a:p>
          <a:p>
            <a:endParaRPr lang="en-US" dirty="0">
              <a:solidFill>
                <a:schemeClr val="bg1"/>
              </a:solidFill>
            </a:endParaRPr>
          </a:p>
          <a:p>
            <a:endParaRPr lang="en-US" dirty="0">
              <a:solidFill>
                <a:schemeClr val="bg1"/>
              </a:solidFill>
            </a:endParaRPr>
          </a:p>
        </p:txBody>
      </p:sp>
      <p:sp>
        <p:nvSpPr>
          <p:cNvPr id="3" name="Text Placeholder 2">
            <a:extLst>
              <a:ext uri="{FF2B5EF4-FFF2-40B4-BE49-F238E27FC236}">
                <a16:creationId xmlns:a16="http://schemas.microsoft.com/office/drawing/2014/main" id="{AD78186F-AD4B-25D7-427C-93025740A78E}"/>
              </a:ext>
            </a:extLst>
          </p:cNvPr>
          <p:cNvSpPr>
            <a:spLocks noGrp="1"/>
          </p:cNvSpPr>
          <p:nvPr>
            <p:ph type="body" idx="1"/>
          </p:nvPr>
        </p:nvSpPr>
        <p:spPr>
          <a:xfrm>
            <a:off x="1341120" y="3776207"/>
            <a:ext cx="9509760" cy="936104"/>
          </a:xfrm>
        </p:spPr>
        <p:txBody>
          <a:bodyPr/>
          <a:lstStyle/>
          <a:p>
            <a:r>
              <a:rPr lang="en-US" dirty="0"/>
              <a:t>February 2024: Workshop 3</a:t>
            </a:r>
          </a:p>
        </p:txBody>
      </p:sp>
      <p:pic>
        <p:nvPicPr>
          <p:cNvPr id="8" name="Picture 7" descr="A logo of a company&#10;&#10;Description automatically generated">
            <a:extLst>
              <a:ext uri="{FF2B5EF4-FFF2-40B4-BE49-F238E27FC236}">
                <a16:creationId xmlns:a16="http://schemas.microsoft.com/office/drawing/2014/main" id="{D4F0CDE3-AD63-3994-CC81-D0E0E7976E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70406" y="4398676"/>
            <a:ext cx="2145749" cy="2145749"/>
          </a:xfrm>
          <a:prstGeom prst="rect">
            <a:avLst/>
          </a:prstGeom>
        </p:spPr>
      </p:pic>
      <p:pic>
        <p:nvPicPr>
          <p:cNvPr id="2" name="Picture 2">
            <a:extLst>
              <a:ext uri="{FF2B5EF4-FFF2-40B4-BE49-F238E27FC236}">
                <a16:creationId xmlns:a16="http://schemas.microsoft.com/office/drawing/2014/main" id="{81EEC80B-38D1-C71E-4C96-A6F6568B08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7400" y="5642725"/>
            <a:ext cx="4356100" cy="901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2911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96D5B-C0C6-8AF3-EA55-DCE347744DC9}"/>
              </a:ext>
            </a:extLst>
          </p:cNvPr>
          <p:cNvSpPr>
            <a:spLocks noGrp="1"/>
          </p:cNvSpPr>
          <p:nvPr>
            <p:ph type="sldNum" sz="quarter" idx="12"/>
          </p:nvPr>
        </p:nvSpPr>
        <p:spPr/>
        <p:txBody>
          <a:bodyPr/>
          <a:lstStyle/>
          <a:p>
            <a:fld id="{CBBF530E-1875-46E6-901C-76683197A1B3}" type="slidenum">
              <a:rPr lang="en-GB" smtClean="0"/>
              <a:pPr/>
              <a:t>2</a:t>
            </a:fld>
            <a:endParaRPr lang="en-GB"/>
          </a:p>
        </p:txBody>
      </p:sp>
      <p:sp>
        <p:nvSpPr>
          <p:cNvPr id="3" name="Footer Placeholder 2">
            <a:extLst>
              <a:ext uri="{FF2B5EF4-FFF2-40B4-BE49-F238E27FC236}">
                <a16:creationId xmlns:a16="http://schemas.microsoft.com/office/drawing/2014/main" id="{C4217ACE-5A0F-D996-A447-90D3B46B59DB}"/>
              </a:ext>
            </a:extLst>
          </p:cNvPr>
          <p:cNvSpPr>
            <a:spLocks noGrp="1"/>
          </p:cNvSpPr>
          <p:nvPr>
            <p:ph type="ftr" sz="quarter" idx="11"/>
          </p:nvPr>
        </p:nvSpPr>
        <p:spPr>
          <a:xfrm>
            <a:off x="2344804" y="6356350"/>
            <a:ext cx="4437068"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51B28B8D-9C7F-316B-B71E-E150519FEFD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18EE4499-03B0-BD0A-A0E4-6372E922D7A2}"/>
              </a:ext>
            </a:extLst>
          </p:cNvPr>
          <p:cNvSpPr>
            <a:spLocks noGrp="1"/>
          </p:cNvSpPr>
          <p:nvPr>
            <p:ph type="dt" sz="half" idx="10"/>
          </p:nvPr>
        </p:nvSpPr>
        <p:spPr/>
        <p:txBody>
          <a:bodyPr/>
          <a:lstStyle/>
          <a:p>
            <a:r>
              <a:rPr lang="en-GB" dirty="0"/>
              <a:t>February, 2024</a:t>
            </a:r>
          </a:p>
        </p:txBody>
      </p:sp>
      <p:graphicFrame>
        <p:nvGraphicFramePr>
          <p:cNvPr id="10" name="Content Placeholder 5">
            <a:extLst>
              <a:ext uri="{FF2B5EF4-FFF2-40B4-BE49-F238E27FC236}">
                <a16:creationId xmlns:a16="http://schemas.microsoft.com/office/drawing/2014/main" id="{0CE89C00-D32C-BF30-4C32-823038932F39}"/>
              </a:ext>
            </a:extLst>
          </p:cNvPr>
          <p:cNvGraphicFramePr>
            <a:graphicFrameLocks noGrp="1"/>
          </p:cNvGraphicFramePr>
          <p:nvPr>
            <p:ph sz="quarter" idx="13"/>
            <p:extLst>
              <p:ext uri="{D42A27DB-BD31-4B8C-83A1-F6EECF244321}">
                <p14:modId xmlns:p14="http://schemas.microsoft.com/office/powerpoint/2010/main" val="1959566929"/>
              </p:ext>
            </p:extLst>
          </p:nvPr>
        </p:nvGraphicFramePr>
        <p:xfrm>
          <a:off x="214676" y="1133854"/>
          <a:ext cx="11762648" cy="48513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a:extLst>
              <a:ext uri="{FF2B5EF4-FFF2-40B4-BE49-F238E27FC236}">
                <a16:creationId xmlns:a16="http://schemas.microsoft.com/office/drawing/2014/main" id="{4D51E05B-6B77-BEFF-E34B-72A915A1E117}"/>
              </a:ext>
            </a:extLst>
          </p:cNvPr>
          <p:cNvSpPr>
            <a:spLocks noGrp="1"/>
          </p:cNvSpPr>
          <p:nvPr>
            <p:ph type="title"/>
          </p:nvPr>
        </p:nvSpPr>
        <p:spPr/>
        <p:txBody>
          <a:bodyPr/>
          <a:lstStyle/>
          <a:p>
            <a:r>
              <a:rPr lang="en-US" dirty="0"/>
              <a:t>Session agenda</a:t>
            </a:r>
          </a:p>
        </p:txBody>
      </p:sp>
    </p:spTree>
    <p:extLst>
      <p:ext uri="{BB962C8B-B14F-4D97-AF65-F5344CB8AC3E}">
        <p14:creationId xmlns:p14="http://schemas.microsoft.com/office/powerpoint/2010/main" val="60138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3EF06C-D43B-043F-1E93-B46D37FC6245}"/>
              </a:ext>
            </a:extLst>
          </p:cNvPr>
          <p:cNvSpPr>
            <a:spLocks noGrp="1"/>
          </p:cNvSpPr>
          <p:nvPr>
            <p:ph type="sldNum" sz="quarter" idx="12"/>
          </p:nvPr>
        </p:nvSpPr>
        <p:spPr/>
        <p:txBody>
          <a:bodyPr/>
          <a:lstStyle/>
          <a:p>
            <a:fld id="{CBBF530E-1875-46E6-901C-76683197A1B3}" type="slidenum">
              <a:rPr lang="en-GB" smtClean="0"/>
              <a:pPr/>
              <a:t>3</a:t>
            </a:fld>
            <a:endParaRPr lang="en-GB"/>
          </a:p>
        </p:txBody>
      </p:sp>
      <p:sp>
        <p:nvSpPr>
          <p:cNvPr id="3" name="Footer Placeholder 2">
            <a:extLst>
              <a:ext uri="{FF2B5EF4-FFF2-40B4-BE49-F238E27FC236}">
                <a16:creationId xmlns:a16="http://schemas.microsoft.com/office/drawing/2014/main" id="{BEB4A384-36DA-C169-77AB-A4A314E17F5E}"/>
              </a:ext>
            </a:extLst>
          </p:cNvPr>
          <p:cNvSpPr>
            <a:spLocks noGrp="1"/>
          </p:cNvSpPr>
          <p:nvPr>
            <p:ph type="ftr" sz="quarter" idx="11"/>
          </p:nvPr>
        </p:nvSpPr>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08CB496C-6349-77DE-F203-8CD5E6A602E1}"/>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8A73EF66-2F16-BCED-C5A6-0469A1CD404B}"/>
              </a:ext>
            </a:extLst>
          </p:cNvPr>
          <p:cNvSpPr>
            <a:spLocks noGrp="1"/>
          </p:cNvSpPr>
          <p:nvPr>
            <p:ph type="dt" sz="half" idx="10"/>
          </p:nvPr>
        </p:nvSpPr>
        <p:spPr/>
        <p:txBody>
          <a:bodyPr/>
          <a:lstStyle/>
          <a:p>
            <a:r>
              <a:rPr lang="en-GB" dirty="0"/>
              <a:t>February, 2024</a:t>
            </a:r>
          </a:p>
          <a:p>
            <a:endParaRPr lang="en-GB" dirty="0"/>
          </a:p>
        </p:txBody>
      </p:sp>
      <p:sp>
        <p:nvSpPr>
          <p:cNvPr id="6" name="Content Placeholder 5">
            <a:extLst>
              <a:ext uri="{FF2B5EF4-FFF2-40B4-BE49-F238E27FC236}">
                <a16:creationId xmlns:a16="http://schemas.microsoft.com/office/drawing/2014/main" id="{758A2583-9D21-D3A5-02D0-D753ECE06CF7}"/>
              </a:ext>
            </a:extLst>
          </p:cNvPr>
          <p:cNvSpPr>
            <a:spLocks noGrp="1"/>
          </p:cNvSpPr>
          <p:nvPr>
            <p:ph sz="quarter" idx="13"/>
          </p:nvPr>
        </p:nvSpPr>
        <p:spPr/>
        <p:txBody>
          <a:bodyPr/>
          <a:lstStyle/>
          <a:p>
            <a:pPr marL="0" indent="0" algn="ctr">
              <a:buNone/>
            </a:pPr>
            <a:r>
              <a:rPr lang="en-US" dirty="0"/>
              <a:t>What </a:t>
            </a:r>
            <a:r>
              <a:rPr lang="en-US" dirty="0" err="1"/>
              <a:t>colour</a:t>
            </a:r>
            <a:r>
              <a:rPr lang="en-US" dirty="0"/>
              <a:t>/s convey a sense of</a:t>
            </a:r>
            <a:r>
              <a:rPr lang="en-US" i="1" dirty="0"/>
              <a:t> </a:t>
            </a:r>
            <a:r>
              <a:rPr lang="en-US" b="1" i="1" dirty="0"/>
              <a:t>collaboration</a:t>
            </a:r>
            <a:r>
              <a:rPr lang="en-US" dirty="0"/>
              <a:t>?</a:t>
            </a:r>
          </a:p>
          <a:p>
            <a:pPr marL="0" indent="0" algn="ctr">
              <a:buNone/>
            </a:pPr>
            <a:r>
              <a:rPr lang="en-US" dirty="0"/>
              <a:t>(type in word cloud)</a:t>
            </a:r>
          </a:p>
        </p:txBody>
      </p:sp>
      <p:sp>
        <p:nvSpPr>
          <p:cNvPr id="7" name="Title 6">
            <a:extLst>
              <a:ext uri="{FF2B5EF4-FFF2-40B4-BE49-F238E27FC236}">
                <a16:creationId xmlns:a16="http://schemas.microsoft.com/office/drawing/2014/main" id="{BDE2D437-FB0C-E1F9-07D1-62E7DB74AE35}"/>
              </a:ext>
            </a:extLst>
          </p:cNvPr>
          <p:cNvSpPr>
            <a:spLocks noGrp="1"/>
          </p:cNvSpPr>
          <p:nvPr>
            <p:ph type="title"/>
          </p:nvPr>
        </p:nvSpPr>
        <p:spPr/>
        <p:txBody>
          <a:bodyPr/>
          <a:lstStyle/>
          <a:p>
            <a:r>
              <a:rPr lang="en-US" dirty="0"/>
              <a:t>Word cloud activity</a:t>
            </a:r>
          </a:p>
        </p:txBody>
      </p:sp>
      <p:pic>
        <p:nvPicPr>
          <p:cNvPr id="11" name="Picture 10" descr="People working together">
            <a:extLst>
              <a:ext uri="{FF2B5EF4-FFF2-40B4-BE49-F238E27FC236}">
                <a16:creationId xmlns:a16="http://schemas.microsoft.com/office/drawing/2014/main" id="{E884710D-011C-FACF-05F9-4CDD7E3DCD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1933" y="2910723"/>
            <a:ext cx="4454068" cy="2969378"/>
          </a:xfrm>
          <a:prstGeom prst="rect">
            <a:avLst/>
          </a:prstGeom>
        </p:spPr>
      </p:pic>
      <p:pic>
        <p:nvPicPr>
          <p:cNvPr id="15" name="Picture 14" descr="Healthcare colleagues meeting">
            <a:extLst>
              <a:ext uri="{FF2B5EF4-FFF2-40B4-BE49-F238E27FC236}">
                <a16:creationId xmlns:a16="http://schemas.microsoft.com/office/drawing/2014/main" id="{AA80B84C-CB52-2FA9-1183-400B870F8A1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925" y="2876846"/>
            <a:ext cx="5193329" cy="3003255"/>
          </a:xfrm>
          <a:prstGeom prst="rect">
            <a:avLst/>
          </a:prstGeom>
        </p:spPr>
      </p:pic>
    </p:spTree>
    <p:extLst>
      <p:ext uri="{BB962C8B-B14F-4D97-AF65-F5344CB8AC3E}">
        <p14:creationId xmlns:p14="http://schemas.microsoft.com/office/powerpoint/2010/main" val="1491689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8EF109-D791-B5DB-4377-F6B55411231A}"/>
              </a:ext>
            </a:extLst>
          </p:cNvPr>
          <p:cNvSpPr>
            <a:spLocks noGrp="1"/>
          </p:cNvSpPr>
          <p:nvPr>
            <p:ph type="sldNum" sz="quarter" idx="12"/>
          </p:nvPr>
        </p:nvSpPr>
        <p:spPr/>
        <p:txBody>
          <a:bodyPr/>
          <a:lstStyle/>
          <a:p>
            <a:fld id="{CBBF530E-1875-46E6-901C-76683197A1B3}" type="slidenum">
              <a:rPr lang="en-GB" smtClean="0"/>
              <a:pPr/>
              <a:t>4</a:t>
            </a:fld>
            <a:endParaRPr lang="en-GB"/>
          </a:p>
        </p:txBody>
      </p:sp>
      <p:sp>
        <p:nvSpPr>
          <p:cNvPr id="3" name="Footer Placeholder 2">
            <a:extLst>
              <a:ext uri="{FF2B5EF4-FFF2-40B4-BE49-F238E27FC236}">
                <a16:creationId xmlns:a16="http://schemas.microsoft.com/office/drawing/2014/main" id="{04E0580D-7117-A133-0E8E-FE6E27390D4D}"/>
              </a:ext>
            </a:extLst>
          </p:cNvPr>
          <p:cNvSpPr>
            <a:spLocks noGrp="1"/>
          </p:cNvSpPr>
          <p:nvPr>
            <p:ph type="ftr" sz="quarter" idx="11"/>
          </p:nvPr>
        </p:nvSpPr>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9FF42975-B3BC-E00D-F14C-F95DF8A410BB}"/>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4148983B-86D6-6794-E3A2-B31AB7FB998C}"/>
              </a:ext>
            </a:extLst>
          </p:cNvPr>
          <p:cNvSpPr>
            <a:spLocks noGrp="1"/>
          </p:cNvSpPr>
          <p:nvPr>
            <p:ph type="dt" sz="half" idx="10"/>
          </p:nvPr>
        </p:nvSpPr>
        <p:spPr/>
        <p:txBody>
          <a:bodyPr/>
          <a:lstStyle/>
          <a:p>
            <a:r>
              <a:rPr lang="en-GB" dirty="0"/>
              <a:t>February, 2024</a:t>
            </a:r>
          </a:p>
          <a:p>
            <a:endParaRPr lang="en-GB" dirty="0"/>
          </a:p>
        </p:txBody>
      </p:sp>
      <p:graphicFrame>
        <p:nvGraphicFramePr>
          <p:cNvPr id="11" name="Content Placeholder 5">
            <a:extLst>
              <a:ext uri="{FF2B5EF4-FFF2-40B4-BE49-F238E27FC236}">
                <a16:creationId xmlns:a16="http://schemas.microsoft.com/office/drawing/2014/main" id="{C4E1D909-CA7D-E079-92D1-377986118476}"/>
              </a:ext>
            </a:extLst>
          </p:cNvPr>
          <p:cNvGraphicFramePr>
            <a:graphicFrameLocks noGrp="1"/>
          </p:cNvGraphicFramePr>
          <p:nvPr>
            <p:ph sz="quarter" idx="13"/>
          </p:nvPr>
        </p:nvGraphicFramePr>
        <p:xfrm>
          <a:off x="479376" y="1484533"/>
          <a:ext cx="11257699" cy="4395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6">
            <a:extLst>
              <a:ext uri="{FF2B5EF4-FFF2-40B4-BE49-F238E27FC236}">
                <a16:creationId xmlns:a16="http://schemas.microsoft.com/office/drawing/2014/main" id="{3BC53F76-2A0C-7D8C-75DE-57E974614BBB}"/>
              </a:ext>
            </a:extLst>
          </p:cNvPr>
          <p:cNvSpPr>
            <a:spLocks noGrp="1"/>
          </p:cNvSpPr>
          <p:nvPr>
            <p:ph type="title"/>
          </p:nvPr>
        </p:nvSpPr>
        <p:spPr/>
        <p:txBody>
          <a:bodyPr/>
          <a:lstStyle/>
          <a:p>
            <a:r>
              <a:rPr lang="en-US" dirty="0"/>
              <a:t>Introductions</a:t>
            </a:r>
          </a:p>
        </p:txBody>
      </p:sp>
    </p:spTree>
    <p:extLst>
      <p:ext uri="{BB962C8B-B14F-4D97-AF65-F5344CB8AC3E}">
        <p14:creationId xmlns:p14="http://schemas.microsoft.com/office/powerpoint/2010/main" val="3136680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729CA51-F67E-A925-39DE-B648B239D00D}"/>
              </a:ext>
            </a:extLst>
          </p:cNvPr>
          <p:cNvSpPr>
            <a:spLocks noGrp="1"/>
          </p:cNvSpPr>
          <p:nvPr>
            <p:ph type="title"/>
          </p:nvPr>
        </p:nvSpPr>
        <p:spPr/>
        <p:txBody>
          <a:bodyPr/>
          <a:lstStyle/>
          <a:p>
            <a:r>
              <a:rPr lang="en-US" dirty="0"/>
              <a:t>Project update</a:t>
            </a:r>
          </a:p>
        </p:txBody>
      </p:sp>
    </p:spTree>
    <p:extLst>
      <p:ext uri="{BB962C8B-B14F-4D97-AF65-F5344CB8AC3E}">
        <p14:creationId xmlns:p14="http://schemas.microsoft.com/office/powerpoint/2010/main" val="1517562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9AD3B8-8BA7-FBEF-2966-692D57F13AF0}"/>
              </a:ext>
            </a:extLst>
          </p:cNvPr>
          <p:cNvSpPr>
            <a:spLocks noGrp="1"/>
          </p:cNvSpPr>
          <p:nvPr>
            <p:ph type="sldNum" sz="quarter" idx="12"/>
          </p:nvPr>
        </p:nvSpPr>
        <p:spPr/>
        <p:txBody>
          <a:bodyPr/>
          <a:lstStyle/>
          <a:p>
            <a:fld id="{CBBF530E-1875-46E6-901C-76683197A1B3}" type="slidenum">
              <a:rPr lang="en-GB" smtClean="0"/>
              <a:pPr/>
              <a:t>6</a:t>
            </a:fld>
            <a:endParaRPr lang="en-GB"/>
          </a:p>
        </p:txBody>
      </p:sp>
      <p:sp>
        <p:nvSpPr>
          <p:cNvPr id="3" name="Footer Placeholder 2">
            <a:extLst>
              <a:ext uri="{FF2B5EF4-FFF2-40B4-BE49-F238E27FC236}">
                <a16:creationId xmlns:a16="http://schemas.microsoft.com/office/drawing/2014/main" id="{7F0ED54F-2885-3CCD-B42D-9607116C2CE5}"/>
              </a:ext>
            </a:extLst>
          </p:cNvPr>
          <p:cNvSpPr>
            <a:spLocks noGrp="1"/>
          </p:cNvSpPr>
          <p:nvPr>
            <p:ph type="ftr" sz="quarter" idx="11"/>
          </p:nvPr>
        </p:nvSpPr>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06CFA237-A7D5-3715-EFAD-BBBBB1497BE9}"/>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3F4DF0C5-8367-5392-A28B-3D0D422FC7EA}"/>
              </a:ext>
            </a:extLst>
          </p:cNvPr>
          <p:cNvSpPr>
            <a:spLocks noGrp="1"/>
          </p:cNvSpPr>
          <p:nvPr>
            <p:ph type="dt" sz="half" idx="10"/>
          </p:nvPr>
        </p:nvSpPr>
        <p:spPr/>
        <p:txBody>
          <a:bodyPr/>
          <a:lstStyle/>
          <a:p>
            <a:r>
              <a:rPr lang="en-GB" dirty="0"/>
              <a:t>February, 2024</a:t>
            </a:r>
          </a:p>
        </p:txBody>
      </p:sp>
      <p:sp>
        <p:nvSpPr>
          <p:cNvPr id="6" name="Content Placeholder 5">
            <a:extLst>
              <a:ext uri="{FF2B5EF4-FFF2-40B4-BE49-F238E27FC236}">
                <a16:creationId xmlns:a16="http://schemas.microsoft.com/office/drawing/2014/main" id="{D29FA2EF-BB78-7F50-9B51-9FB69884A597}"/>
              </a:ext>
            </a:extLst>
          </p:cNvPr>
          <p:cNvSpPr>
            <a:spLocks noGrp="1"/>
          </p:cNvSpPr>
          <p:nvPr>
            <p:ph sz="quarter" idx="13"/>
          </p:nvPr>
        </p:nvSpPr>
        <p:spPr>
          <a:xfrm>
            <a:off x="479375" y="1495185"/>
            <a:ext cx="11257699" cy="4395568"/>
          </a:xfrm>
        </p:spPr>
        <p:txBody>
          <a:bodyPr/>
          <a:lstStyle/>
          <a:p>
            <a:pPr marL="0" indent="0">
              <a:buNone/>
            </a:pPr>
            <a:r>
              <a:rPr lang="en-US" sz="2400" dirty="0"/>
              <a:t>In workshop 1, it was decided the toolkit should focus on:</a:t>
            </a:r>
          </a:p>
          <a:p>
            <a:pPr marL="0" indent="0">
              <a:buNone/>
            </a:pPr>
            <a:endParaRPr lang="en-US" sz="3200" dirty="0"/>
          </a:p>
          <a:p>
            <a:endParaRPr lang="en-US" sz="3200" dirty="0"/>
          </a:p>
          <a:p>
            <a:endParaRPr lang="en-US" sz="3200" dirty="0"/>
          </a:p>
          <a:p>
            <a:endParaRPr lang="en-US" sz="3200" dirty="0"/>
          </a:p>
          <a:p>
            <a:pPr marL="0" indent="0">
              <a:buNone/>
            </a:pPr>
            <a:endParaRPr lang="en-US" sz="3200" dirty="0"/>
          </a:p>
          <a:p>
            <a:pPr marL="0" indent="0">
              <a:lnSpc>
                <a:spcPct val="114000"/>
              </a:lnSpc>
              <a:buNone/>
            </a:pPr>
            <a:r>
              <a:rPr lang="en-US" sz="2400" b="1" dirty="0"/>
              <a:t>Goal: To empower employers and stroke survivors to plan and manage a timely and sustainable return-to-work post-stroke.</a:t>
            </a:r>
          </a:p>
          <a:p>
            <a:endParaRPr lang="en-US" dirty="0"/>
          </a:p>
        </p:txBody>
      </p:sp>
      <p:sp>
        <p:nvSpPr>
          <p:cNvPr id="7" name="Title 6">
            <a:extLst>
              <a:ext uri="{FF2B5EF4-FFF2-40B4-BE49-F238E27FC236}">
                <a16:creationId xmlns:a16="http://schemas.microsoft.com/office/drawing/2014/main" id="{8C9B83CF-3D41-B126-9047-C9356B09D74D}"/>
              </a:ext>
            </a:extLst>
          </p:cNvPr>
          <p:cNvSpPr>
            <a:spLocks noGrp="1"/>
          </p:cNvSpPr>
          <p:nvPr>
            <p:ph type="title"/>
          </p:nvPr>
        </p:nvSpPr>
        <p:spPr/>
        <p:txBody>
          <a:bodyPr/>
          <a:lstStyle/>
          <a:p>
            <a:r>
              <a:rPr lang="en-US" dirty="0"/>
              <a:t>Reminder of priority areas and toolkit goal</a:t>
            </a:r>
          </a:p>
        </p:txBody>
      </p:sp>
      <p:sp>
        <p:nvSpPr>
          <p:cNvPr id="9" name="Rounded Rectangle 8">
            <a:extLst>
              <a:ext uri="{FF2B5EF4-FFF2-40B4-BE49-F238E27FC236}">
                <a16:creationId xmlns:a16="http://schemas.microsoft.com/office/drawing/2014/main" id="{B9EC0CC0-0AB4-D7E9-D459-E07DAE2AED0C}"/>
              </a:ext>
            </a:extLst>
          </p:cNvPr>
          <p:cNvSpPr/>
          <p:nvPr/>
        </p:nvSpPr>
        <p:spPr>
          <a:xfrm>
            <a:off x="788776" y="2696763"/>
            <a:ext cx="2716696" cy="1921565"/>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t>1. Disclosing needs to employers</a:t>
            </a:r>
          </a:p>
        </p:txBody>
      </p:sp>
      <p:sp>
        <p:nvSpPr>
          <p:cNvPr id="10" name="Rounded Rectangle 9">
            <a:extLst>
              <a:ext uri="{FF2B5EF4-FFF2-40B4-BE49-F238E27FC236}">
                <a16:creationId xmlns:a16="http://schemas.microsoft.com/office/drawing/2014/main" id="{7E76A4EE-AEA5-A77E-F265-DFFB6BDDA9C9}"/>
              </a:ext>
            </a:extLst>
          </p:cNvPr>
          <p:cNvSpPr/>
          <p:nvPr/>
        </p:nvSpPr>
        <p:spPr>
          <a:xfrm>
            <a:off x="5324118" y="2696763"/>
            <a:ext cx="3150540" cy="1921565"/>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t>2. Increasing and maintaining understanding of stroke survivors’ abilities</a:t>
            </a:r>
          </a:p>
        </p:txBody>
      </p:sp>
      <p:sp>
        <p:nvSpPr>
          <p:cNvPr id="11" name="Rounded Rectangle 10">
            <a:extLst>
              <a:ext uri="{FF2B5EF4-FFF2-40B4-BE49-F238E27FC236}">
                <a16:creationId xmlns:a16="http://schemas.microsoft.com/office/drawing/2014/main" id="{7081C245-0DA3-1E0B-26DC-2B7D9379B9F5}"/>
              </a:ext>
            </a:extLst>
          </p:cNvPr>
          <p:cNvSpPr/>
          <p:nvPr/>
        </p:nvSpPr>
        <p:spPr>
          <a:xfrm>
            <a:off x="8613065" y="2696764"/>
            <a:ext cx="2889091" cy="1921565"/>
          </a:xfrm>
          <a:prstGeom prst="roundRect">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a:t>3. Providing reasonable adjustments when needed</a:t>
            </a:r>
          </a:p>
        </p:txBody>
      </p:sp>
      <p:sp>
        <p:nvSpPr>
          <p:cNvPr id="13" name="Rounded Rectangle 12">
            <a:extLst>
              <a:ext uri="{FF2B5EF4-FFF2-40B4-BE49-F238E27FC236}">
                <a16:creationId xmlns:a16="http://schemas.microsoft.com/office/drawing/2014/main" id="{CCCA1DA6-19A8-9EA2-83A6-9928D770CA9A}"/>
              </a:ext>
            </a:extLst>
          </p:cNvPr>
          <p:cNvSpPr/>
          <p:nvPr/>
        </p:nvSpPr>
        <p:spPr>
          <a:xfrm>
            <a:off x="788776" y="2227577"/>
            <a:ext cx="2716696" cy="348557"/>
          </a:xfrm>
          <a:prstGeom prst="roundRect">
            <a:avLst/>
          </a:prstGeom>
          <a:solidFill>
            <a:schemeClr val="accent2"/>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chemeClr val="bg1"/>
                </a:solidFill>
              </a:rPr>
              <a:t>Stroke survivors</a:t>
            </a:r>
          </a:p>
        </p:txBody>
      </p:sp>
      <p:sp>
        <p:nvSpPr>
          <p:cNvPr id="14" name="Rounded Rectangle 13">
            <a:extLst>
              <a:ext uri="{FF2B5EF4-FFF2-40B4-BE49-F238E27FC236}">
                <a16:creationId xmlns:a16="http://schemas.microsoft.com/office/drawing/2014/main" id="{B729B2CA-D8B3-80D9-E349-7BDD37D1CB55}"/>
              </a:ext>
            </a:extLst>
          </p:cNvPr>
          <p:cNvSpPr/>
          <p:nvPr/>
        </p:nvSpPr>
        <p:spPr>
          <a:xfrm>
            <a:off x="5324118" y="2227577"/>
            <a:ext cx="6178038" cy="348557"/>
          </a:xfrm>
          <a:prstGeom prst="roundRect">
            <a:avLst/>
          </a:prstGeom>
          <a:solidFill>
            <a:schemeClr val="accent2"/>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a:solidFill>
                  <a:schemeClr val="bg1"/>
                </a:solidFill>
              </a:rPr>
              <a:t>Employers</a:t>
            </a:r>
          </a:p>
        </p:txBody>
      </p:sp>
      <p:sp>
        <p:nvSpPr>
          <p:cNvPr id="27" name="Left-right Arrow 26">
            <a:extLst>
              <a:ext uri="{FF2B5EF4-FFF2-40B4-BE49-F238E27FC236}">
                <a16:creationId xmlns:a16="http://schemas.microsoft.com/office/drawing/2014/main" id="{9D01376E-9F9D-324C-BDBB-1D8B9B213318}"/>
              </a:ext>
            </a:extLst>
          </p:cNvPr>
          <p:cNvSpPr/>
          <p:nvPr/>
        </p:nvSpPr>
        <p:spPr>
          <a:xfrm>
            <a:off x="3762523" y="3394813"/>
            <a:ext cx="1304544" cy="52546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72811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55956E-3F00-C036-F831-05471B3D163F}"/>
              </a:ext>
            </a:extLst>
          </p:cNvPr>
          <p:cNvSpPr>
            <a:spLocks noGrp="1"/>
          </p:cNvSpPr>
          <p:nvPr>
            <p:ph type="sldNum" sz="quarter" idx="12"/>
          </p:nvPr>
        </p:nvSpPr>
        <p:spPr/>
        <p:txBody>
          <a:bodyPr/>
          <a:lstStyle/>
          <a:p>
            <a:fld id="{CBBF530E-1875-46E6-901C-76683197A1B3}" type="slidenum">
              <a:rPr lang="en-GB" smtClean="0"/>
              <a:pPr/>
              <a:t>7</a:t>
            </a:fld>
            <a:endParaRPr lang="en-GB"/>
          </a:p>
        </p:txBody>
      </p:sp>
      <p:sp>
        <p:nvSpPr>
          <p:cNvPr id="3" name="Footer Placeholder 2">
            <a:extLst>
              <a:ext uri="{FF2B5EF4-FFF2-40B4-BE49-F238E27FC236}">
                <a16:creationId xmlns:a16="http://schemas.microsoft.com/office/drawing/2014/main" id="{E989A628-FABB-E90B-11BF-39DF3EE54955}"/>
              </a:ext>
            </a:extLst>
          </p:cNvPr>
          <p:cNvSpPr>
            <a:spLocks noGrp="1"/>
          </p:cNvSpPr>
          <p:nvPr>
            <p:ph type="ftr" sz="quarter" idx="11"/>
          </p:nvPr>
        </p:nvSpPr>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E6E8F1F6-C25C-7182-5B25-894360F3A68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E2BFE1CA-B8F0-5123-4ECE-2B9FA0A662EC}"/>
              </a:ext>
            </a:extLst>
          </p:cNvPr>
          <p:cNvSpPr>
            <a:spLocks noGrp="1"/>
          </p:cNvSpPr>
          <p:nvPr>
            <p:ph type="dt" sz="half" idx="10"/>
          </p:nvPr>
        </p:nvSpPr>
        <p:spPr/>
        <p:txBody>
          <a:bodyPr/>
          <a:lstStyle/>
          <a:p>
            <a:r>
              <a:rPr lang="en-GB" dirty="0"/>
              <a:t>February, 2024</a:t>
            </a:r>
          </a:p>
          <a:p>
            <a:endParaRPr lang="en-GB" dirty="0"/>
          </a:p>
        </p:txBody>
      </p:sp>
      <p:sp>
        <p:nvSpPr>
          <p:cNvPr id="6" name="Content Placeholder 5">
            <a:extLst>
              <a:ext uri="{FF2B5EF4-FFF2-40B4-BE49-F238E27FC236}">
                <a16:creationId xmlns:a16="http://schemas.microsoft.com/office/drawing/2014/main" id="{609449FE-3B90-239D-8343-E1E7241B8654}"/>
              </a:ext>
            </a:extLst>
          </p:cNvPr>
          <p:cNvSpPr>
            <a:spLocks noGrp="1"/>
          </p:cNvSpPr>
          <p:nvPr>
            <p:ph sz="quarter" idx="13"/>
          </p:nvPr>
        </p:nvSpPr>
        <p:spPr/>
        <p:txBody>
          <a:bodyPr/>
          <a:lstStyle/>
          <a:p>
            <a:pPr>
              <a:lnSpc>
                <a:spcPct val="114000"/>
              </a:lnSpc>
            </a:pPr>
            <a:r>
              <a:rPr lang="en-GB" sz="2400" b="1" dirty="0">
                <a:solidFill>
                  <a:srgbClr val="000000"/>
                </a:solidFill>
                <a:latin typeface="+mn-lt"/>
              </a:rPr>
              <a:t>Toolkit for Transitioning to Employment After stroke through Mutual support</a:t>
            </a:r>
            <a:r>
              <a:rPr lang="en-US" sz="2400" b="1" dirty="0">
                <a:solidFill>
                  <a:srgbClr val="000000"/>
                </a:solidFill>
                <a:latin typeface="+mn-lt"/>
              </a:rPr>
              <a:t> (TTEAM)</a:t>
            </a:r>
          </a:p>
          <a:p>
            <a:r>
              <a:rPr lang="en-US" sz="2400" dirty="0"/>
              <a:t>Interactive, different pathways for different users, downloadable PDF templates</a:t>
            </a:r>
          </a:p>
          <a:p>
            <a:pPr marL="0" indent="0">
              <a:buNone/>
            </a:pPr>
            <a:endParaRPr lang="en-US" sz="2400" dirty="0"/>
          </a:p>
          <a:p>
            <a:r>
              <a:rPr lang="en-US" sz="2400" b="1" dirty="0"/>
              <a:t>Who will use it? </a:t>
            </a:r>
          </a:p>
          <a:p>
            <a:pPr lvl="1"/>
            <a:r>
              <a:rPr lang="en-US" sz="2400" dirty="0"/>
              <a:t>Stroke survivors considering returning to their job post-stroke</a:t>
            </a:r>
          </a:p>
          <a:p>
            <a:pPr lvl="1"/>
            <a:r>
              <a:rPr lang="en-US" sz="2400" dirty="0"/>
              <a:t>The stroke survivors’ line managers (also occupational health if needed)</a:t>
            </a:r>
          </a:p>
          <a:p>
            <a:pPr marL="457200" lvl="1" indent="0">
              <a:buNone/>
            </a:pPr>
            <a:r>
              <a:rPr lang="en-US" sz="2400" dirty="0"/>
              <a:t>*Unlimited lifetime access to toolkit</a:t>
            </a:r>
          </a:p>
          <a:p>
            <a:pPr marL="457200" lvl="1" indent="0">
              <a:buNone/>
            </a:pPr>
            <a:endParaRPr lang="en-US" sz="2400" dirty="0"/>
          </a:p>
          <a:p>
            <a:r>
              <a:rPr lang="en-US" sz="2400" dirty="0"/>
              <a:t>5 x 1	5-minute modules (total: 75 mins), with additional time for optional tasks</a:t>
            </a:r>
          </a:p>
          <a:p>
            <a:endParaRPr lang="en-US" sz="2400" dirty="0"/>
          </a:p>
        </p:txBody>
      </p:sp>
      <p:sp>
        <p:nvSpPr>
          <p:cNvPr id="7" name="Title 6">
            <a:extLst>
              <a:ext uri="{FF2B5EF4-FFF2-40B4-BE49-F238E27FC236}">
                <a16:creationId xmlns:a16="http://schemas.microsoft.com/office/drawing/2014/main" id="{5F16DF73-2093-924F-CA21-4922CC24EBC9}"/>
              </a:ext>
            </a:extLst>
          </p:cNvPr>
          <p:cNvSpPr>
            <a:spLocks noGrp="1"/>
          </p:cNvSpPr>
          <p:nvPr>
            <p:ph type="title"/>
          </p:nvPr>
        </p:nvSpPr>
        <p:spPr/>
        <p:txBody>
          <a:bodyPr/>
          <a:lstStyle/>
          <a:p>
            <a:r>
              <a:rPr lang="en-US" dirty="0"/>
              <a:t>Name and scope of toolkit intervention</a:t>
            </a:r>
          </a:p>
        </p:txBody>
      </p:sp>
    </p:spTree>
    <p:extLst>
      <p:ext uri="{BB962C8B-B14F-4D97-AF65-F5344CB8AC3E}">
        <p14:creationId xmlns:p14="http://schemas.microsoft.com/office/powerpoint/2010/main" val="1324829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6D5BB3-707D-87D0-3D25-CD21AFA034D9}"/>
              </a:ext>
            </a:extLst>
          </p:cNvPr>
          <p:cNvSpPr>
            <a:spLocks noGrp="1"/>
          </p:cNvSpPr>
          <p:nvPr>
            <p:ph type="sldNum" sz="quarter" idx="12"/>
          </p:nvPr>
        </p:nvSpPr>
        <p:spPr/>
        <p:txBody>
          <a:bodyPr/>
          <a:lstStyle/>
          <a:p>
            <a:fld id="{CBBF530E-1875-46E6-901C-76683197A1B3}" type="slidenum">
              <a:rPr lang="en-GB" smtClean="0"/>
              <a:pPr/>
              <a:t>8</a:t>
            </a:fld>
            <a:endParaRPr lang="en-GB"/>
          </a:p>
        </p:txBody>
      </p:sp>
      <p:sp>
        <p:nvSpPr>
          <p:cNvPr id="3" name="Footer Placeholder 2">
            <a:extLst>
              <a:ext uri="{FF2B5EF4-FFF2-40B4-BE49-F238E27FC236}">
                <a16:creationId xmlns:a16="http://schemas.microsoft.com/office/drawing/2014/main" id="{A153DF3B-5F4E-BD81-5DB8-DE6237067A56}"/>
              </a:ext>
            </a:extLst>
          </p:cNvPr>
          <p:cNvSpPr>
            <a:spLocks noGrp="1"/>
          </p:cNvSpPr>
          <p:nvPr>
            <p:ph type="ftr" sz="quarter" idx="11"/>
          </p:nvPr>
        </p:nvSpPr>
        <p:spPr/>
        <p:txBody>
          <a:bodyPr/>
          <a:lstStyle/>
          <a:p>
            <a:r>
              <a:rPr lang="en-GB" dirty="0"/>
              <a:t>Kristelle Craven, Centre for Rehabilitation &amp; Ageing Research</a:t>
            </a:r>
          </a:p>
          <a:p>
            <a:endParaRPr lang="en-GB" dirty="0"/>
          </a:p>
        </p:txBody>
      </p:sp>
      <p:sp>
        <p:nvSpPr>
          <p:cNvPr id="4" name="Text Placeholder 3">
            <a:extLst>
              <a:ext uri="{FF2B5EF4-FFF2-40B4-BE49-F238E27FC236}">
                <a16:creationId xmlns:a16="http://schemas.microsoft.com/office/drawing/2014/main" id="{AD1293BE-4B74-DD0E-6ABA-6ACAABD1653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BE7B927C-6016-99DB-5707-A4564B023098}"/>
              </a:ext>
            </a:extLst>
          </p:cNvPr>
          <p:cNvSpPr>
            <a:spLocks noGrp="1"/>
          </p:cNvSpPr>
          <p:nvPr>
            <p:ph type="dt" sz="half" idx="10"/>
          </p:nvPr>
        </p:nvSpPr>
        <p:spPr/>
        <p:txBody>
          <a:bodyPr/>
          <a:lstStyle/>
          <a:p>
            <a:r>
              <a:rPr lang="en-GB" dirty="0"/>
              <a:t>February 2024</a:t>
            </a:r>
          </a:p>
        </p:txBody>
      </p:sp>
      <p:sp>
        <p:nvSpPr>
          <p:cNvPr id="6" name="Content Placeholder 5">
            <a:extLst>
              <a:ext uri="{FF2B5EF4-FFF2-40B4-BE49-F238E27FC236}">
                <a16:creationId xmlns:a16="http://schemas.microsoft.com/office/drawing/2014/main" id="{8C1347C7-5410-FBE2-B8EF-C73408E120FA}"/>
              </a:ext>
            </a:extLst>
          </p:cNvPr>
          <p:cNvSpPr>
            <a:spLocks noGrp="1"/>
          </p:cNvSpPr>
          <p:nvPr>
            <p:ph sz="quarter" idx="13"/>
          </p:nvPr>
        </p:nvSpPr>
        <p:spPr>
          <a:xfrm>
            <a:off x="479377" y="1484533"/>
            <a:ext cx="9477350" cy="4395568"/>
          </a:xfrm>
        </p:spPr>
        <p:txBody>
          <a:bodyPr/>
          <a:lstStyle/>
          <a:p>
            <a:pPr>
              <a:lnSpc>
                <a:spcPct val="114000"/>
              </a:lnSpc>
            </a:pPr>
            <a:r>
              <a:rPr lang="en-GB" sz="2400" dirty="0">
                <a:latin typeface="+mn-lt"/>
                <a:ea typeface="Times New Roman" panose="02020603050405020304" pitchFamily="18" charset="0"/>
              </a:rPr>
              <a:t>Throughout toolkit: link to o</a:t>
            </a:r>
            <a:r>
              <a:rPr lang="en-GB" sz="2400" dirty="0">
                <a:effectLst/>
                <a:latin typeface="+mn-lt"/>
                <a:ea typeface="Times New Roman" panose="02020603050405020304" pitchFamily="18" charset="0"/>
              </a:rPr>
              <a:t>verview of stakeholders/organisations</a:t>
            </a:r>
          </a:p>
          <a:p>
            <a:pPr>
              <a:lnSpc>
                <a:spcPct val="114000"/>
              </a:lnSpc>
            </a:pPr>
            <a:r>
              <a:rPr lang="en-GB" sz="2400" dirty="0">
                <a:effectLst/>
                <a:latin typeface="+mn-lt"/>
                <a:ea typeface="Times New Roman" panose="02020603050405020304" pitchFamily="18" charset="0"/>
              </a:rPr>
              <a:t>Videos:</a:t>
            </a:r>
          </a:p>
          <a:p>
            <a:pPr lvl="1">
              <a:lnSpc>
                <a:spcPct val="114000"/>
              </a:lnSpc>
            </a:pPr>
            <a:r>
              <a:rPr lang="en-GB" sz="2400" dirty="0">
                <a:latin typeface="+mn-lt"/>
                <a:ea typeface="Times New Roman" panose="02020603050405020304" pitchFamily="18" charset="0"/>
              </a:rPr>
              <a:t>Stroke survivor success stories (return to work)</a:t>
            </a:r>
          </a:p>
          <a:p>
            <a:pPr lvl="1">
              <a:lnSpc>
                <a:spcPct val="114000"/>
              </a:lnSpc>
            </a:pPr>
            <a:r>
              <a:rPr lang="en-GB" sz="2400" dirty="0">
                <a:effectLst/>
                <a:latin typeface="+mn-lt"/>
                <a:ea typeface="Times New Roman" panose="02020603050405020304" pitchFamily="18" charset="0"/>
              </a:rPr>
              <a:t>Employers</a:t>
            </a:r>
            <a:r>
              <a:rPr lang="en-GB" sz="2400" dirty="0">
                <a:latin typeface="+mn-lt"/>
                <a:ea typeface="Times New Roman" panose="02020603050405020304" pitchFamily="18" charset="0"/>
              </a:rPr>
              <a:t>: </a:t>
            </a:r>
            <a:r>
              <a:rPr lang="en-GB" sz="2400" dirty="0">
                <a:effectLst/>
                <a:latin typeface="+mn-lt"/>
                <a:ea typeface="Times New Roman" panose="02020603050405020304" pitchFamily="18" charset="0"/>
              </a:rPr>
              <a:t>examples of good communication.</a:t>
            </a:r>
          </a:p>
          <a:p>
            <a:pPr lvl="1">
              <a:lnSpc>
                <a:spcPct val="114000"/>
              </a:lnSpc>
            </a:pPr>
            <a:r>
              <a:rPr lang="en-GB" sz="2400" dirty="0">
                <a:latin typeface="+mn-lt"/>
                <a:ea typeface="Times New Roman" panose="02020603050405020304" pitchFamily="18" charset="0"/>
              </a:rPr>
              <a:t>Stroke survivors discussing importance of: </a:t>
            </a:r>
          </a:p>
          <a:p>
            <a:pPr lvl="2">
              <a:lnSpc>
                <a:spcPct val="114000"/>
              </a:lnSpc>
            </a:pPr>
            <a:r>
              <a:rPr lang="en-GB" sz="2400" dirty="0">
                <a:latin typeface="+mn-lt"/>
                <a:ea typeface="Times New Roman" panose="02020603050405020304" pitchFamily="18" charset="0"/>
              </a:rPr>
              <a:t>Appraising needs</a:t>
            </a:r>
          </a:p>
          <a:p>
            <a:pPr lvl="2">
              <a:lnSpc>
                <a:spcPct val="114000"/>
              </a:lnSpc>
            </a:pPr>
            <a:r>
              <a:rPr lang="en-GB" sz="2400" dirty="0">
                <a:latin typeface="+mn-lt"/>
                <a:ea typeface="Times New Roman" panose="02020603050405020304" pitchFamily="18" charset="0"/>
              </a:rPr>
              <a:t>Benefits of disclosure and regular reviews</a:t>
            </a:r>
          </a:p>
          <a:p>
            <a:pPr lvl="2">
              <a:lnSpc>
                <a:spcPct val="114000"/>
              </a:lnSpc>
            </a:pPr>
            <a:r>
              <a:rPr lang="en-GB" sz="2400" dirty="0">
                <a:latin typeface="+mn-lt"/>
                <a:ea typeface="Times New Roman" panose="02020603050405020304" pitchFamily="18" charset="0"/>
              </a:rPr>
              <a:t>Specific stroke-related challenges</a:t>
            </a:r>
            <a:endParaRPr lang="en-GB" sz="1800" b="1" i="1" dirty="0">
              <a:effectLst/>
              <a:latin typeface="Calibri" panose="020F0502020204030204" pitchFamily="34" charset="0"/>
              <a:ea typeface="Times New Roman" panose="02020603050405020304" pitchFamily="18" charset="0"/>
            </a:endParaRPr>
          </a:p>
          <a:p>
            <a:pPr marL="0" indent="0">
              <a:buNone/>
            </a:pPr>
            <a:endParaRPr lang="en-US" sz="1800" dirty="0">
              <a:latin typeface="Calibri" panose="020F0502020204030204" pitchFamily="34" charset="0"/>
              <a:ea typeface="Times New Roman" panose="02020603050405020304" pitchFamily="18" charset="0"/>
            </a:endParaRPr>
          </a:p>
        </p:txBody>
      </p:sp>
      <p:sp>
        <p:nvSpPr>
          <p:cNvPr id="7" name="Title 6">
            <a:extLst>
              <a:ext uri="{FF2B5EF4-FFF2-40B4-BE49-F238E27FC236}">
                <a16:creationId xmlns:a16="http://schemas.microsoft.com/office/drawing/2014/main" id="{B022C2DB-22AE-A92E-53E6-76E5C5A40536}"/>
              </a:ext>
            </a:extLst>
          </p:cNvPr>
          <p:cNvSpPr>
            <a:spLocks noGrp="1"/>
          </p:cNvSpPr>
          <p:nvPr>
            <p:ph type="title"/>
          </p:nvPr>
        </p:nvSpPr>
        <p:spPr/>
        <p:txBody>
          <a:bodyPr/>
          <a:lstStyle/>
          <a:p>
            <a:r>
              <a:rPr lang="en-US" dirty="0"/>
              <a:t>Visual and audio-visual elements of the toolkit</a:t>
            </a:r>
          </a:p>
        </p:txBody>
      </p:sp>
    </p:spTree>
    <p:extLst>
      <p:ext uri="{BB962C8B-B14F-4D97-AF65-F5344CB8AC3E}">
        <p14:creationId xmlns:p14="http://schemas.microsoft.com/office/powerpoint/2010/main" val="3330571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C1A641B-AB93-1372-FB9E-AB5686912BD5}"/>
              </a:ext>
            </a:extLst>
          </p:cNvPr>
          <p:cNvSpPr>
            <a:spLocks noGrp="1"/>
          </p:cNvSpPr>
          <p:nvPr>
            <p:ph type="sldNum" sz="quarter" idx="12"/>
          </p:nvPr>
        </p:nvSpPr>
        <p:spPr/>
        <p:txBody>
          <a:bodyPr/>
          <a:lstStyle/>
          <a:p>
            <a:fld id="{CBBF530E-1875-46E6-901C-76683197A1B3}" type="slidenum">
              <a:rPr lang="en-GB" smtClean="0"/>
              <a:pPr/>
              <a:t>9</a:t>
            </a:fld>
            <a:endParaRPr lang="en-GB"/>
          </a:p>
        </p:txBody>
      </p:sp>
      <p:sp>
        <p:nvSpPr>
          <p:cNvPr id="3" name="Footer Placeholder 2">
            <a:extLst>
              <a:ext uri="{FF2B5EF4-FFF2-40B4-BE49-F238E27FC236}">
                <a16:creationId xmlns:a16="http://schemas.microsoft.com/office/drawing/2014/main" id="{661DB082-BDF3-ED81-B388-AAEBD2F377EB}"/>
              </a:ext>
            </a:extLst>
          </p:cNvPr>
          <p:cNvSpPr>
            <a:spLocks noGrp="1"/>
          </p:cNvSpPr>
          <p:nvPr>
            <p:ph type="ftr" sz="quarter" idx="11"/>
          </p:nvPr>
        </p:nvSpPr>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76E4D985-FB3F-B1F1-B813-3B3BF57FBF2C}"/>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999C2BC5-FAB4-891C-95AE-A026CB652F26}"/>
              </a:ext>
            </a:extLst>
          </p:cNvPr>
          <p:cNvSpPr>
            <a:spLocks noGrp="1"/>
          </p:cNvSpPr>
          <p:nvPr>
            <p:ph type="dt" sz="half" idx="10"/>
          </p:nvPr>
        </p:nvSpPr>
        <p:spPr/>
        <p:txBody>
          <a:bodyPr/>
          <a:lstStyle/>
          <a:p>
            <a:r>
              <a:rPr lang="en-GB" dirty="0"/>
              <a:t>February, 2024</a:t>
            </a:r>
          </a:p>
        </p:txBody>
      </p:sp>
      <p:graphicFrame>
        <p:nvGraphicFramePr>
          <p:cNvPr id="8" name="Content Placeholder 7">
            <a:extLst>
              <a:ext uri="{FF2B5EF4-FFF2-40B4-BE49-F238E27FC236}">
                <a16:creationId xmlns:a16="http://schemas.microsoft.com/office/drawing/2014/main" id="{ACF9C791-3CA2-F932-63FF-EFAE305CFD56}"/>
              </a:ext>
            </a:extLst>
          </p:cNvPr>
          <p:cNvGraphicFramePr>
            <a:graphicFrameLocks noGrp="1"/>
          </p:cNvGraphicFramePr>
          <p:nvPr>
            <p:ph sz="quarter" idx="13"/>
            <p:extLst>
              <p:ext uri="{D42A27DB-BD31-4B8C-83A1-F6EECF244321}">
                <p14:modId xmlns:p14="http://schemas.microsoft.com/office/powerpoint/2010/main" val="1896119672"/>
              </p:ext>
            </p:extLst>
          </p:nvPr>
        </p:nvGraphicFramePr>
        <p:xfrm>
          <a:off x="479426" y="1484313"/>
          <a:ext cx="8252341" cy="43957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6">
            <a:extLst>
              <a:ext uri="{FF2B5EF4-FFF2-40B4-BE49-F238E27FC236}">
                <a16:creationId xmlns:a16="http://schemas.microsoft.com/office/drawing/2014/main" id="{F90E76F6-DA7D-0F5E-FA9A-812D87E7DCB7}"/>
              </a:ext>
            </a:extLst>
          </p:cNvPr>
          <p:cNvSpPr>
            <a:spLocks noGrp="1"/>
          </p:cNvSpPr>
          <p:nvPr>
            <p:ph type="title"/>
          </p:nvPr>
        </p:nvSpPr>
        <p:spPr/>
        <p:txBody>
          <a:bodyPr/>
          <a:lstStyle/>
          <a:p>
            <a:r>
              <a:rPr lang="en-US" dirty="0"/>
              <a:t>How the toolkit plan was constructed</a:t>
            </a:r>
          </a:p>
        </p:txBody>
      </p:sp>
      <p:sp>
        <p:nvSpPr>
          <p:cNvPr id="9" name="Rounded Rectangle 8">
            <a:extLst>
              <a:ext uri="{FF2B5EF4-FFF2-40B4-BE49-F238E27FC236}">
                <a16:creationId xmlns:a16="http://schemas.microsoft.com/office/drawing/2014/main" id="{1B245BBE-5A65-66FB-B1EB-8B15C2942FC5}"/>
              </a:ext>
            </a:extLst>
          </p:cNvPr>
          <p:cNvSpPr/>
          <p:nvPr/>
        </p:nvSpPr>
        <p:spPr>
          <a:xfrm>
            <a:off x="8828967" y="1971169"/>
            <a:ext cx="3113651" cy="342207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nSpc>
                <a:spcPct val="114000"/>
              </a:lnSpc>
            </a:pPr>
            <a:r>
              <a:rPr lang="en-US" sz="2400" dirty="0"/>
              <a:t>Toolkit content that is…</a:t>
            </a:r>
          </a:p>
          <a:p>
            <a:pPr>
              <a:lnSpc>
                <a:spcPct val="114000"/>
              </a:lnSpc>
            </a:pPr>
            <a:endParaRPr lang="en-US" sz="2400" dirty="0"/>
          </a:p>
          <a:p>
            <a:pPr marL="342900" indent="-342900">
              <a:lnSpc>
                <a:spcPct val="114000"/>
              </a:lnSpc>
              <a:buFont typeface="Arial" panose="020B0604020202020204" pitchFamily="34" charset="0"/>
              <a:buChar char="•"/>
            </a:pPr>
            <a:r>
              <a:rPr lang="en-US" sz="2400" dirty="0"/>
              <a:t>Theory-based </a:t>
            </a:r>
          </a:p>
          <a:p>
            <a:pPr marL="342900" indent="-342900">
              <a:lnSpc>
                <a:spcPct val="114000"/>
              </a:lnSpc>
              <a:buFont typeface="Arial" panose="020B0604020202020204" pitchFamily="34" charset="0"/>
              <a:buChar char="•"/>
            </a:pPr>
            <a:r>
              <a:rPr lang="en-US" sz="2400" dirty="0"/>
              <a:t>Evidence-based</a:t>
            </a:r>
          </a:p>
          <a:p>
            <a:pPr marL="342900" indent="-342900">
              <a:lnSpc>
                <a:spcPct val="114000"/>
              </a:lnSpc>
              <a:buFont typeface="Arial" panose="020B0604020202020204" pitchFamily="34" charset="0"/>
              <a:buChar char="•"/>
            </a:pPr>
            <a:r>
              <a:rPr lang="en-US" sz="2400" dirty="0"/>
              <a:t>Acceptable and useful to users</a:t>
            </a:r>
          </a:p>
        </p:txBody>
      </p:sp>
    </p:spTree>
    <p:extLst>
      <p:ext uri="{BB962C8B-B14F-4D97-AF65-F5344CB8AC3E}">
        <p14:creationId xmlns:p14="http://schemas.microsoft.com/office/powerpoint/2010/main" val="973199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151AEFF-23C4-A3D9-0100-118D1493E175}"/>
              </a:ext>
            </a:extLst>
          </p:cNvPr>
          <p:cNvSpPr>
            <a:spLocks noGrp="1"/>
          </p:cNvSpPr>
          <p:nvPr>
            <p:ph type="sldNum" sz="quarter" idx="12"/>
          </p:nvPr>
        </p:nvSpPr>
        <p:spPr/>
        <p:txBody>
          <a:bodyPr/>
          <a:lstStyle/>
          <a:p>
            <a:fld id="{CBBF530E-1875-46E6-901C-76683197A1B3}" type="slidenum">
              <a:rPr lang="en-GB" smtClean="0"/>
              <a:pPr/>
              <a:t>10</a:t>
            </a:fld>
            <a:endParaRPr lang="en-GB" dirty="0"/>
          </a:p>
        </p:txBody>
      </p:sp>
      <p:sp>
        <p:nvSpPr>
          <p:cNvPr id="6" name="Title 5">
            <a:extLst>
              <a:ext uri="{FF2B5EF4-FFF2-40B4-BE49-F238E27FC236}">
                <a16:creationId xmlns:a16="http://schemas.microsoft.com/office/drawing/2014/main" id="{8A5076DE-3DEB-B31C-BCD1-3F0E7BEBEA62}"/>
              </a:ext>
            </a:extLst>
          </p:cNvPr>
          <p:cNvSpPr>
            <a:spLocks noGrp="1"/>
          </p:cNvSpPr>
          <p:nvPr>
            <p:ph type="title"/>
          </p:nvPr>
        </p:nvSpPr>
        <p:spPr/>
        <p:txBody>
          <a:bodyPr/>
          <a:lstStyle/>
          <a:p>
            <a:r>
              <a:rPr lang="en-US" dirty="0"/>
              <a:t>Task 1: Ideas on design of TTEAM intervention logo</a:t>
            </a:r>
          </a:p>
        </p:txBody>
      </p:sp>
      <p:sp>
        <p:nvSpPr>
          <p:cNvPr id="45" name="TextBox 44">
            <a:extLst>
              <a:ext uri="{FF2B5EF4-FFF2-40B4-BE49-F238E27FC236}">
                <a16:creationId xmlns:a16="http://schemas.microsoft.com/office/drawing/2014/main" id="{484F4654-ED07-CD99-687A-1F5EB6F442C8}"/>
              </a:ext>
            </a:extLst>
          </p:cNvPr>
          <p:cNvSpPr txBox="1"/>
          <p:nvPr/>
        </p:nvSpPr>
        <p:spPr>
          <a:xfrm>
            <a:off x="10131879" y="3398229"/>
            <a:ext cx="543697" cy="369332"/>
          </a:xfrm>
          <a:prstGeom prst="rect">
            <a:avLst/>
          </a:prstGeom>
          <a:noFill/>
        </p:spPr>
        <p:txBody>
          <a:bodyPr wrap="square" rtlCol="0">
            <a:spAutoFit/>
          </a:bodyPr>
          <a:lstStyle/>
          <a:p>
            <a:pPr algn="ctr"/>
            <a:r>
              <a:rPr lang="en-US" b="1" dirty="0"/>
              <a:t>5</a:t>
            </a:r>
          </a:p>
        </p:txBody>
      </p:sp>
      <p:sp>
        <p:nvSpPr>
          <p:cNvPr id="46" name="TextBox 45">
            <a:extLst>
              <a:ext uri="{FF2B5EF4-FFF2-40B4-BE49-F238E27FC236}">
                <a16:creationId xmlns:a16="http://schemas.microsoft.com/office/drawing/2014/main" id="{0892360D-E068-0B69-FB6D-6097A95E4E53}"/>
              </a:ext>
            </a:extLst>
          </p:cNvPr>
          <p:cNvSpPr txBox="1"/>
          <p:nvPr/>
        </p:nvSpPr>
        <p:spPr>
          <a:xfrm>
            <a:off x="636407" y="4526650"/>
            <a:ext cx="10552670" cy="1938992"/>
          </a:xfrm>
          <a:prstGeom prst="rect">
            <a:avLst/>
          </a:prstGeom>
          <a:noFill/>
        </p:spPr>
        <p:txBody>
          <a:bodyPr wrap="square" rtlCol="0">
            <a:spAutoFit/>
          </a:bodyPr>
          <a:lstStyle/>
          <a:p>
            <a:pPr marL="342900" indent="-342900">
              <a:buFont typeface="Arial" panose="020B0604020202020204" pitchFamily="34" charset="0"/>
              <a:buChar char="•"/>
            </a:pPr>
            <a:r>
              <a:rPr lang="en-US" sz="2400" dirty="0"/>
              <a:t>Voting poll: Which logo do you like best? (pick a number)</a:t>
            </a:r>
          </a:p>
          <a:p>
            <a:endParaRPr lang="en-US" sz="2400" dirty="0"/>
          </a:p>
          <a:p>
            <a:pPr marL="342900" indent="-342900">
              <a:buFont typeface="Arial" panose="020B0604020202020204" pitchFamily="34" charset="0"/>
              <a:buChar char="•"/>
            </a:pPr>
            <a:r>
              <a:rPr lang="en-US" sz="2400" dirty="0"/>
              <a:t>Any further comments?</a:t>
            </a:r>
          </a:p>
          <a:p>
            <a:endParaRPr lang="en-US" sz="2400" dirty="0"/>
          </a:p>
          <a:p>
            <a:endParaRPr lang="en-US" sz="2400" dirty="0"/>
          </a:p>
        </p:txBody>
      </p:sp>
      <p:pic>
        <p:nvPicPr>
          <p:cNvPr id="48" name="Graphic 47" descr="Handshake with solid fill">
            <a:extLst>
              <a:ext uri="{FF2B5EF4-FFF2-40B4-BE49-F238E27FC236}">
                <a16:creationId xmlns:a16="http://schemas.microsoft.com/office/drawing/2014/main" id="{17A13B04-C409-6D28-AAB1-5E13CBB49E6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46936" y="1847527"/>
            <a:ext cx="1305698" cy="1305698"/>
          </a:xfrm>
          <a:prstGeom prst="rect">
            <a:avLst/>
          </a:prstGeom>
        </p:spPr>
      </p:pic>
      <p:pic>
        <p:nvPicPr>
          <p:cNvPr id="16" name="Graphic 15" descr="Group brainstorm with solid fill">
            <a:extLst>
              <a:ext uri="{FF2B5EF4-FFF2-40B4-BE49-F238E27FC236}">
                <a16:creationId xmlns:a16="http://schemas.microsoft.com/office/drawing/2014/main" id="{A4CC3E7B-8E64-B9C9-5D87-91F6D36001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35956" y="1497721"/>
            <a:ext cx="1656905" cy="1656905"/>
          </a:xfrm>
          <a:prstGeom prst="rect">
            <a:avLst/>
          </a:prstGeom>
        </p:spPr>
      </p:pic>
      <p:pic>
        <p:nvPicPr>
          <p:cNvPr id="20" name="Graphic 19" descr="Cheers with solid fill">
            <a:extLst>
              <a:ext uri="{FF2B5EF4-FFF2-40B4-BE49-F238E27FC236}">
                <a16:creationId xmlns:a16="http://schemas.microsoft.com/office/drawing/2014/main" id="{F0956632-E556-AF3C-2E84-85E4BF4A79E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4926" y="1626274"/>
            <a:ext cx="1558052" cy="1558052"/>
          </a:xfrm>
          <a:prstGeom prst="rect">
            <a:avLst/>
          </a:prstGeom>
        </p:spPr>
      </p:pic>
      <p:pic>
        <p:nvPicPr>
          <p:cNvPr id="37" name="Graphic 36" descr="Playbook with solid fill">
            <a:extLst>
              <a:ext uri="{FF2B5EF4-FFF2-40B4-BE49-F238E27FC236}">
                <a16:creationId xmlns:a16="http://schemas.microsoft.com/office/drawing/2014/main" id="{FB0E72DC-AA96-B3E0-87EB-6655CAC2CC2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954899" y="1495669"/>
            <a:ext cx="2009674" cy="2009674"/>
          </a:xfrm>
          <a:prstGeom prst="rect">
            <a:avLst/>
          </a:prstGeom>
        </p:spPr>
      </p:pic>
      <p:sp>
        <p:nvSpPr>
          <p:cNvPr id="40" name="TextBox 39">
            <a:extLst>
              <a:ext uri="{FF2B5EF4-FFF2-40B4-BE49-F238E27FC236}">
                <a16:creationId xmlns:a16="http://schemas.microsoft.com/office/drawing/2014/main" id="{7795A26C-4620-5D2A-BD3F-F94E2A1FAF0B}"/>
              </a:ext>
            </a:extLst>
          </p:cNvPr>
          <p:cNvSpPr txBox="1"/>
          <p:nvPr/>
        </p:nvSpPr>
        <p:spPr>
          <a:xfrm>
            <a:off x="1004532" y="3398229"/>
            <a:ext cx="543697" cy="369332"/>
          </a:xfrm>
          <a:prstGeom prst="rect">
            <a:avLst/>
          </a:prstGeom>
          <a:noFill/>
        </p:spPr>
        <p:txBody>
          <a:bodyPr wrap="square" rtlCol="0">
            <a:spAutoFit/>
          </a:bodyPr>
          <a:lstStyle/>
          <a:p>
            <a:pPr algn="ctr"/>
            <a:r>
              <a:rPr lang="en-US" b="1" dirty="0"/>
              <a:t>1</a:t>
            </a:r>
          </a:p>
        </p:txBody>
      </p:sp>
      <p:sp>
        <p:nvSpPr>
          <p:cNvPr id="41" name="TextBox 40">
            <a:extLst>
              <a:ext uri="{FF2B5EF4-FFF2-40B4-BE49-F238E27FC236}">
                <a16:creationId xmlns:a16="http://schemas.microsoft.com/office/drawing/2014/main" id="{C079B8A9-4FBB-F081-25A4-65539DAECBF5}"/>
              </a:ext>
            </a:extLst>
          </p:cNvPr>
          <p:cNvSpPr txBox="1"/>
          <p:nvPr/>
        </p:nvSpPr>
        <p:spPr>
          <a:xfrm>
            <a:off x="3092560" y="3398229"/>
            <a:ext cx="543697" cy="369332"/>
          </a:xfrm>
          <a:prstGeom prst="rect">
            <a:avLst/>
          </a:prstGeom>
          <a:noFill/>
        </p:spPr>
        <p:txBody>
          <a:bodyPr wrap="square" rtlCol="0">
            <a:spAutoFit/>
          </a:bodyPr>
          <a:lstStyle/>
          <a:p>
            <a:pPr algn="ctr"/>
            <a:r>
              <a:rPr lang="en-US" b="1" dirty="0"/>
              <a:t>2</a:t>
            </a:r>
          </a:p>
        </p:txBody>
      </p:sp>
      <p:sp>
        <p:nvSpPr>
          <p:cNvPr id="43" name="TextBox 42">
            <a:extLst>
              <a:ext uri="{FF2B5EF4-FFF2-40B4-BE49-F238E27FC236}">
                <a16:creationId xmlns:a16="http://schemas.microsoft.com/office/drawing/2014/main" id="{1B8507BA-B969-6E7D-C8E6-98867813A0A3}"/>
              </a:ext>
            </a:extLst>
          </p:cNvPr>
          <p:cNvSpPr txBox="1"/>
          <p:nvPr/>
        </p:nvSpPr>
        <p:spPr>
          <a:xfrm>
            <a:off x="5369045" y="3398229"/>
            <a:ext cx="543697" cy="369332"/>
          </a:xfrm>
          <a:prstGeom prst="rect">
            <a:avLst/>
          </a:prstGeom>
          <a:noFill/>
        </p:spPr>
        <p:txBody>
          <a:bodyPr wrap="square" rtlCol="0">
            <a:spAutoFit/>
          </a:bodyPr>
          <a:lstStyle/>
          <a:p>
            <a:pPr algn="ctr"/>
            <a:r>
              <a:rPr lang="en-US" b="1" dirty="0"/>
              <a:t>3</a:t>
            </a:r>
          </a:p>
        </p:txBody>
      </p:sp>
      <p:sp>
        <p:nvSpPr>
          <p:cNvPr id="44" name="TextBox 43">
            <a:extLst>
              <a:ext uri="{FF2B5EF4-FFF2-40B4-BE49-F238E27FC236}">
                <a16:creationId xmlns:a16="http://schemas.microsoft.com/office/drawing/2014/main" id="{F9B9AD18-A6A5-96DB-188B-38569AD37C24}"/>
              </a:ext>
            </a:extLst>
          </p:cNvPr>
          <p:cNvSpPr txBox="1"/>
          <p:nvPr/>
        </p:nvSpPr>
        <p:spPr>
          <a:xfrm>
            <a:off x="7687887" y="3398584"/>
            <a:ext cx="543697" cy="369332"/>
          </a:xfrm>
          <a:prstGeom prst="rect">
            <a:avLst/>
          </a:prstGeom>
          <a:noFill/>
        </p:spPr>
        <p:txBody>
          <a:bodyPr wrap="square" rtlCol="0">
            <a:spAutoFit/>
          </a:bodyPr>
          <a:lstStyle/>
          <a:p>
            <a:pPr algn="ctr"/>
            <a:r>
              <a:rPr lang="en-US" b="1" dirty="0"/>
              <a:t>4</a:t>
            </a:r>
          </a:p>
        </p:txBody>
      </p:sp>
      <p:pic>
        <p:nvPicPr>
          <p:cNvPr id="60" name="Graphic 59" descr="Business Growth with solid fill">
            <a:extLst>
              <a:ext uri="{FF2B5EF4-FFF2-40B4-BE49-F238E27FC236}">
                <a16:creationId xmlns:a16="http://schemas.microsoft.com/office/drawing/2014/main" id="{29A74A59-70CE-0FF9-6927-8010562C5264}"/>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975224" y="1721866"/>
            <a:ext cx="1558052" cy="1558052"/>
          </a:xfrm>
          <a:prstGeom prst="rect">
            <a:avLst/>
          </a:prstGeom>
        </p:spPr>
      </p:pic>
      <p:pic>
        <p:nvPicPr>
          <p:cNvPr id="69" name="Graphic 68" descr="Arrow circle outline">
            <a:extLst>
              <a:ext uri="{FF2B5EF4-FFF2-40B4-BE49-F238E27FC236}">
                <a16:creationId xmlns:a16="http://schemas.microsoft.com/office/drawing/2014/main" id="{A9F970C3-4B1D-9527-00E3-84F10C6A6F41}"/>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8828967" y="913319"/>
            <a:ext cx="2983961" cy="2983961"/>
          </a:xfrm>
          <a:prstGeom prst="rect">
            <a:avLst/>
          </a:prstGeom>
        </p:spPr>
      </p:pic>
    </p:spTree>
    <p:extLst>
      <p:ext uri="{BB962C8B-B14F-4D97-AF65-F5344CB8AC3E}">
        <p14:creationId xmlns:p14="http://schemas.microsoft.com/office/powerpoint/2010/main" val="26830124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7B0E8C-EBC7-172D-7634-96854A123401}"/>
              </a:ext>
            </a:extLst>
          </p:cNvPr>
          <p:cNvSpPr>
            <a:spLocks noGrp="1"/>
          </p:cNvSpPr>
          <p:nvPr>
            <p:ph type="body" idx="1"/>
          </p:nvPr>
        </p:nvSpPr>
        <p:spPr/>
        <p:txBody>
          <a:bodyPr/>
          <a:lstStyle/>
          <a:p>
            <a:r>
              <a:rPr lang="en-US" dirty="0"/>
              <a:t>Stroke survivors</a:t>
            </a:r>
          </a:p>
        </p:txBody>
      </p:sp>
      <p:sp>
        <p:nvSpPr>
          <p:cNvPr id="3" name="Title 2">
            <a:extLst>
              <a:ext uri="{FF2B5EF4-FFF2-40B4-BE49-F238E27FC236}">
                <a16:creationId xmlns:a16="http://schemas.microsoft.com/office/drawing/2014/main" id="{B729CA51-F67E-A925-39DE-B648B239D00D}"/>
              </a:ext>
            </a:extLst>
          </p:cNvPr>
          <p:cNvSpPr>
            <a:spLocks noGrp="1"/>
          </p:cNvSpPr>
          <p:nvPr>
            <p:ph type="title"/>
          </p:nvPr>
        </p:nvSpPr>
        <p:spPr/>
        <p:txBody>
          <a:bodyPr/>
          <a:lstStyle/>
          <a:p>
            <a:r>
              <a:rPr lang="en-US" dirty="0"/>
              <a:t>Task 2: Feedback on toolkit content plan</a:t>
            </a:r>
          </a:p>
        </p:txBody>
      </p:sp>
    </p:spTree>
    <p:extLst>
      <p:ext uri="{BB962C8B-B14F-4D97-AF65-F5344CB8AC3E}">
        <p14:creationId xmlns:p14="http://schemas.microsoft.com/office/powerpoint/2010/main" val="2387297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96D5B-C0C6-8AF3-EA55-DCE347744DC9}"/>
              </a:ext>
            </a:extLst>
          </p:cNvPr>
          <p:cNvSpPr>
            <a:spLocks noGrp="1"/>
          </p:cNvSpPr>
          <p:nvPr>
            <p:ph type="sldNum" sz="quarter" idx="12"/>
          </p:nvPr>
        </p:nvSpPr>
        <p:spPr/>
        <p:txBody>
          <a:bodyPr/>
          <a:lstStyle/>
          <a:p>
            <a:fld id="{CBBF530E-1875-46E6-901C-76683197A1B3}" type="slidenum">
              <a:rPr lang="en-GB" smtClean="0"/>
              <a:pPr/>
              <a:t>12</a:t>
            </a:fld>
            <a:endParaRPr lang="en-GB"/>
          </a:p>
        </p:txBody>
      </p:sp>
      <p:sp>
        <p:nvSpPr>
          <p:cNvPr id="3" name="Footer Placeholder 2">
            <a:extLst>
              <a:ext uri="{FF2B5EF4-FFF2-40B4-BE49-F238E27FC236}">
                <a16:creationId xmlns:a16="http://schemas.microsoft.com/office/drawing/2014/main" id="{C4217ACE-5A0F-D996-A447-90D3B46B59DB}"/>
              </a:ext>
            </a:extLst>
          </p:cNvPr>
          <p:cNvSpPr>
            <a:spLocks noGrp="1"/>
          </p:cNvSpPr>
          <p:nvPr>
            <p:ph type="ftr" sz="quarter" idx="11"/>
          </p:nvPr>
        </p:nvSpPr>
        <p:spPr>
          <a:xfrm>
            <a:off x="2344804" y="6356350"/>
            <a:ext cx="4437068"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51B28B8D-9C7F-316B-B71E-E150519FEFD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18EE4499-03B0-BD0A-A0E4-6372E922D7A2}"/>
              </a:ext>
            </a:extLst>
          </p:cNvPr>
          <p:cNvSpPr>
            <a:spLocks noGrp="1"/>
          </p:cNvSpPr>
          <p:nvPr>
            <p:ph type="dt" sz="half" idx="10"/>
          </p:nvPr>
        </p:nvSpPr>
        <p:spPr/>
        <p:txBody>
          <a:bodyPr/>
          <a:lstStyle/>
          <a:p>
            <a:r>
              <a:rPr lang="en-GB" dirty="0"/>
              <a:t>February, 2024</a:t>
            </a:r>
          </a:p>
        </p:txBody>
      </p:sp>
      <p:sp>
        <p:nvSpPr>
          <p:cNvPr id="7" name="Title 6">
            <a:extLst>
              <a:ext uri="{FF2B5EF4-FFF2-40B4-BE49-F238E27FC236}">
                <a16:creationId xmlns:a16="http://schemas.microsoft.com/office/drawing/2014/main" id="{4D51E05B-6B77-BEFF-E34B-72A915A1E117}"/>
              </a:ext>
            </a:extLst>
          </p:cNvPr>
          <p:cNvSpPr>
            <a:spLocks noGrp="1"/>
          </p:cNvSpPr>
          <p:nvPr>
            <p:ph type="title"/>
          </p:nvPr>
        </p:nvSpPr>
        <p:spPr/>
        <p:txBody>
          <a:bodyPr/>
          <a:lstStyle/>
          <a:p>
            <a:r>
              <a:rPr lang="en-US" sz="2800" dirty="0"/>
              <a:t>Step 1: Readiness to start preparing for return to work (RTW)</a:t>
            </a:r>
          </a:p>
        </p:txBody>
      </p:sp>
      <p:sp>
        <p:nvSpPr>
          <p:cNvPr id="6" name="Rounded Rectangle 5">
            <a:extLst>
              <a:ext uri="{FF2B5EF4-FFF2-40B4-BE49-F238E27FC236}">
                <a16:creationId xmlns:a16="http://schemas.microsoft.com/office/drawing/2014/main" id="{3A887616-27D2-DB82-B804-0BFD4A02ECAE}"/>
              </a:ext>
            </a:extLst>
          </p:cNvPr>
          <p:cNvSpPr/>
          <p:nvPr/>
        </p:nvSpPr>
        <p:spPr>
          <a:xfrm>
            <a:off x="266364" y="4022534"/>
            <a:ext cx="11659272" cy="220111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nSpc>
                <a:spcPct val="114000"/>
              </a:lnSpc>
            </a:pPr>
            <a:endParaRPr lang="en-US" sz="2200" b="1" dirty="0"/>
          </a:p>
          <a:p>
            <a:pPr>
              <a:lnSpc>
                <a:spcPct val="114000"/>
              </a:lnSpc>
              <a:spcAft>
                <a:spcPts val="600"/>
              </a:spcAft>
            </a:pPr>
            <a:r>
              <a:rPr lang="en-US" sz="2200" b="1" dirty="0"/>
              <a:t>Key messages:</a:t>
            </a:r>
          </a:p>
          <a:p>
            <a:pPr marL="342900" lvl="0" indent="-342900">
              <a:lnSpc>
                <a:spcPct val="114000"/>
              </a:lnSpc>
              <a:buFont typeface="Arial" panose="020B0604020202020204" pitchFamily="34" charset="0"/>
              <a:buChar char="•"/>
            </a:pPr>
            <a:r>
              <a:rPr lang="en-GB" sz="2200" dirty="0">
                <a:effectLst/>
                <a:ea typeface="Calibri" panose="020F0502020204030204" pitchFamily="34" charset="0"/>
                <a:cs typeface="Calibri" panose="020F0502020204030204" pitchFamily="34" charset="0"/>
              </a:rPr>
              <a:t>Work did/may not have caused stroke and may not damage health in future.</a:t>
            </a:r>
            <a:endParaRPr lang="en-GB" sz="2200" dirty="0">
              <a:effectLst/>
              <a:ea typeface="Calibri" panose="020F0502020204030204" pitchFamily="34" charset="0"/>
              <a:cs typeface="Times New Roman" panose="02020603050405020304" pitchFamily="18" charset="0"/>
            </a:endParaRPr>
          </a:p>
          <a:p>
            <a:pPr marL="342900" lvl="0" indent="-342900">
              <a:lnSpc>
                <a:spcPct val="114000"/>
              </a:lnSpc>
              <a:buFont typeface="Arial" panose="020B0604020202020204" pitchFamily="34" charset="0"/>
              <a:buChar char="•"/>
            </a:pPr>
            <a:r>
              <a:rPr lang="en-GB" sz="2200" dirty="0">
                <a:effectLst/>
                <a:ea typeface="Calibri" panose="020F0502020204030204" pitchFamily="34" charset="0"/>
                <a:cs typeface="Calibri" panose="020F0502020204030204" pitchFamily="34" charset="0"/>
              </a:rPr>
              <a:t>It is good to reflect on whether ready to start planning/preparing for RTW.</a:t>
            </a:r>
          </a:p>
          <a:p>
            <a:pPr marL="342900" lvl="0" indent="-342900">
              <a:lnSpc>
                <a:spcPct val="114000"/>
              </a:lnSpc>
              <a:buFont typeface="Arial" panose="020B0604020202020204" pitchFamily="34" charset="0"/>
              <a:buChar char="•"/>
            </a:pPr>
            <a:r>
              <a:rPr lang="en-GB" sz="2200" dirty="0">
                <a:effectLst/>
                <a:ea typeface="Calibri" panose="020F0502020204030204" pitchFamily="34" charset="0"/>
                <a:cs typeface="Calibri" panose="020F0502020204030204" pitchFamily="34" charset="0"/>
              </a:rPr>
              <a:t>Preparing and planning for work involves gradual trial-and-error approach, and action planning at regular timepoints. </a:t>
            </a:r>
            <a:r>
              <a:rPr lang="en-GB" sz="2200" dirty="0">
                <a:effectLst/>
                <a:ea typeface="Times New Roman" panose="02020603050405020304" pitchFamily="18" charset="0"/>
                <a:cs typeface="Calibri" panose="020F0502020204030204" pitchFamily="34" charset="0"/>
              </a:rPr>
              <a:t>Early, regular communication with employer is important. </a:t>
            </a:r>
            <a:endParaRPr lang="en-US" sz="2200" dirty="0"/>
          </a:p>
          <a:p>
            <a:endParaRPr lang="en-US" dirty="0"/>
          </a:p>
        </p:txBody>
      </p:sp>
      <p:sp>
        <p:nvSpPr>
          <p:cNvPr id="8" name="TextBox 7">
            <a:extLst>
              <a:ext uri="{FF2B5EF4-FFF2-40B4-BE49-F238E27FC236}">
                <a16:creationId xmlns:a16="http://schemas.microsoft.com/office/drawing/2014/main" id="{4ADCAC82-EE76-FF4F-71F2-1F56D7D5F00A}"/>
              </a:ext>
            </a:extLst>
          </p:cNvPr>
          <p:cNvSpPr txBox="1"/>
          <p:nvPr/>
        </p:nvSpPr>
        <p:spPr>
          <a:xfrm>
            <a:off x="583452" y="2626553"/>
            <a:ext cx="2026752" cy="1200329"/>
          </a:xfrm>
          <a:prstGeom prst="rect">
            <a:avLst/>
          </a:prstGeom>
          <a:noFill/>
        </p:spPr>
        <p:txBody>
          <a:bodyPr wrap="square" rtlCol="0">
            <a:spAutoFit/>
          </a:bodyPr>
          <a:lstStyle/>
          <a:p>
            <a:pPr algn="ctr"/>
            <a:r>
              <a:rPr lang="en-US" dirty="0"/>
              <a:t>Individuals/ </a:t>
            </a:r>
            <a:r>
              <a:rPr lang="en-US" dirty="0" err="1"/>
              <a:t>organisations</a:t>
            </a:r>
            <a:r>
              <a:rPr lang="en-US" dirty="0"/>
              <a:t> to contact for advice and support </a:t>
            </a:r>
          </a:p>
        </p:txBody>
      </p:sp>
      <p:sp>
        <p:nvSpPr>
          <p:cNvPr id="9" name="TextBox 8">
            <a:extLst>
              <a:ext uri="{FF2B5EF4-FFF2-40B4-BE49-F238E27FC236}">
                <a16:creationId xmlns:a16="http://schemas.microsoft.com/office/drawing/2014/main" id="{1B6EA44C-16CE-F6AD-8904-0AEA89DDD5F3}"/>
              </a:ext>
            </a:extLst>
          </p:cNvPr>
          <p:cNvSpPr txBox="1"/>
          <p:nvPr/>
        </p:nvSpPr>
        <p:spPr>
          <a:xfrm>
            <a:off x="2479172" y="2626553"/>
            <a:ext cx="2026752" cy="646331"/>
          </a:xfrm>
          <a:prstGeom prst="rect">
            <a:avLst/>
          </a:prstGeom>
          <a:noFill/>
        </p:spPr>
        <p:txBody>
          <a:bodyPr wrap="square" rtlCol="0">
            <a:spAutoFit/>
          </a:bodyPr>
          <a:lstStyle/>
          <a:p>
            <a:pPr algn="ctr"/>
            <a:r>
              <a:rPr lang="en-US" dirty="0"/>
              <a:t>Reflective tool template</a:t>
            </a:r>
          </a:p>
        </p:txBody>
      </p:sp>
      <p:sp>
        <p:nvSpPr>
          <p:cNvPr id="11" name="TextBox 10">
            <a:extLst>
              <a:ext uri="{FF2B5EF4-FFF2-40B4-BE49-F238E27FC236}">
                <a16:creationId xmlns:a16="http://schemas.microsoft.com/office/drawing/2014/main" id="{995FE4DB-4758-ECE2-2552-EF5ACFAE86EF}"/>
              </a:ext>
            </a:extLst>
          </p:cNvPr>
          <p:cNvSpPr txBox="1"/>
          <p:nvPr/>
        </p:nvSpPr>
        <p:spPr>
          <a:xfrm>
            <a:off x="4505924" y="2661787"/>
            <a:ext cx="2026752" cy="923330"/>
          </a:xfrm>
          <a:prstGeom prst="rect">
            <a:avLst/>
          </a:prstGeom>
          <a:noFill/>
        </p:spPr>
        <p:txBody>
          <a:bodyPr wrap="square" rtlCol="0">
            <a:spAutoFit/>
          </a:bodyPr>
          <a:lstStyle/>
          <a:p>
            <a:pPr algn="ctr"/>
            <a:r>
              <a:rPr lang="en-US" dirty="0"/>
              <a:t>Checklist to see if willing/able to RTW</a:t>
            </a:r>
          </a:p>
        </p:txBody>
      </p:sp>
      <p:sp>
        <p:nvSpPr>
          <p:cNvPr id="12" name="TextBox 11">
            <a:extLst>
              <a:ext uri="{FF2B5EF4-FFF2-40B4-BE49-F238E27FC236}">
                <a16:creationId xmlns:a16="http://schemas.microsoft.com/office/drawing/2014/main" id="{DAC2FB71-B45C-D61B-17C4-1A700FFDE3C7}"/>
              </a:ext>
            </a:extLst>
          </p:cNvPr>
          <p:cNvSpPr txBox="1"/>
          <p:nvPr/>
        </p:nvSpPr>
        <p:spPr>
          <a:xfrm>
            <a:off x="6802215" y="2626553"/>
            <a:ext cx="2026752" cy="646331"/>
          </a:xfrm>
          <a:prstGeom prst="rect">
            <a:avLst/>
          </a:prstGeom>
          <a:noFill/>
        </p:spPr>
        <p:txBody>
          <a:bodyPr wrap="square" rtlCol="0">
            <a:spAutoFit/>
          </a:bodyPr>
          <a:lstStyle/>
          <a:p>
            <a:pPr algn="ctr"/>
            <a:r>
              <a:rPr lang="en-US" dirty="0"/>
              <a:t>Pros/cons template for RTW</a:t>
            </a:r>
          </a:p>
        </p:txBody>
      </p:sp>
      <p:sp>
        <p:nvSpPr>
          <p:cNvPr id="13" name="TextBox 12">
            <a:extLst>
              <a:ext uri="{FF2B5EF4-FFF2-40B4-BE49-F238E27FC236}">
                <a16:creationId xmlns:a16="http://schemas.microsoft.com/office/drawing/2014/main" id="{3284B34B-F841-87A6-B6A5-6D69D8011D15}"/>
              </a:ext>
            </a:extLst>
          </p:cNvPr>
          <p:cNvSpPr txBox="1"/>
          <p:nvPr/>
        </p:nvSpPr>
        <p:spPr>
          <a:xfrm>
            <a:off x="8828967" y="2626553"/>
            <a:ext cx="2779581" cy="923330"/>
          </a:xfrm>
          <a:prstGeom prst="rect">
            <a:avLst/>
          </a:prstGeom>
          <a:noFill/>
        </p:spPr>
        <p:txBody>
          <a:bodyPr wrap="square" rtlCol="0">
            <a:spAutoFit/>
          </a:bodyPr>
          <a:lstStyle/>
          <a:p>
            <a:pPr algn="ctr"/>
            <a:r>
              <a:rPr lang="en-US" dirty="0"/>
              <a:t>Template script for communicating readiness to RTW to employer</a:t>
            </a:r>
          </a:p>
        </p:txBody>
      </p:sp>
      <p:pic>
        <p:nvPicPr>
          <p:cNvPr id="16" name="Graphic 15" descr="Thought outline">
            <a:extLst>
              <a:ext uri="{FF2B5EF4-FFF2-40B4-BE49-F238E27FC236}">
                <a16:creationId xmlns:a16="http://schemas.microsoft.com/office/drawing/2014/main" id="{4EAFFD40-0C5F-EDF3-6744-B688AE4AAD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91334" y="1291814"/>
            <a:ext cx="1139087" cy="1139087"/>
          </a:xfrm>
          <a:prstGeom prst="rect">
            <a:avLst/>
          </a:prstGeom>
        </p:spPr>
      </p:pic>
      <p:pic>
        <p:nvPicPr>
          <p:cNvPr id="27" name="Graphic 26" descr="CheckList with solid fill">
            <a:extLst>
              <a:ext uri="{FF2B5EF4-FFF2-40B4-BE49-F238E27FC236}">
                <a16:creationId xmlns:a16="http://schemas.microsoft.com/office/drawing/2014/main" id="{36295076-A207-6C5E-CC52-ED77CB987B6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877565" y="1343453"/>
            <a:ext cx="1283100" cy="1283100"/>
          </a:xfrm>
          <a:prstGeom prst="rect">
            <a:avLst/>
          </a:prstGeom>
        </p:spPr>
      </p:pic>
      <p:pic>
        <p:nvPicPr>
          <p:cNvPr id="29" name="Graphic 28" descr="List with solid fill">
            <a:extLst>
              <a:ext uri="{FF2B5EF4-FFF2-40B4-BE49-F238E27FC236}">
                <a16:creationId xmlns:a16="http://schemas.microsoft.com/office/drawing/2014/main" id="{049ADCD9-34FB-4F20-7D16-FE8051C710D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174041" y="1343454"/>
            <a:ext cx="1283099" cy="1283099"/>
          </a:xfrm>
          <a:prstGeom prst="rect">
            <a:avLst/>
          </a:prstGeom>
        </p:spPr>
      </p:pic>
      <p:pic>
        <p:nvPicPr>
          <p:cNvPr id="31" name="Graphic 30" descr="Users with solid fill">
            <a:extLst>
              <a:ext uri="{FF2B5EF4-FFF2-40B4-BE49-F238E27FC236}">
                <a16:creationId xmlns:a16="http://schemas.microsoft.com/office/drawing/2014/main" id="{E7E107AD-20E5-E2D5-CAC2-82C592251F7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27285" y="1522701"/>
            <a:ext cx="1139086" cy="1139086"/>
          </a:xfrm>
          <a:prstGeom prst="rect">
            <a:avLst/>
          </a:prstGeom>
        </p:spPr>
      </p:pic>
      <p:pic>
        <p:nvPicPr>
          <p:cNvPr id="33" name="Graphic 32" descr="Subtitles with solid fill">
            <a:extLst>
              <a:ext uri="{FF2B5EF4-FFF2-40B4-BE49-F238E27FC236}">
                <a16:creationId xmlns:a16="http://schemas.microsoft.com/office/drawing/2014/main" id="{9664A306-8A98-E6EC-5B67-B84076E03AAD}"/>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572621" y="1378689"/>
            <a:ext cx="1283098" cy="1283098"/>
          </a:xfrm>
          <a:prstGeom prst="rect">
            <a:avLst/>
          </a:prstGeom>
        </p:spPr>
      </p:pic>
    </p:spTree>
    <p:extLst>
      <p:ext uri="{BB962C8B-B14F-4D97-AF65-F5344CB8AC3E}">
        <p14:creationId xmlns:p14="http://schemas.microsoft.com/office/powerpoint/2010/main" val="410435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96D5B-C0C6-8AF3-EA55-DCE347744DC9}"/>
              </a:ext>
            </a:extLst>
          </p:cNvPr>
          <p:cNvSpPr>
            <a:spLocks noGrp="1"/>
          </p:cNvSpPr>
          <p:nvPr>
            <p:ph type="sldNum" sz="quarter" idx="12"/>
          </p:nvPr>
        </p:nvSpPr>
        <p:spPr/>
        <p:txBody>
          <a:bodyPr/>
          <a:lstStyle/>
          <a:p>
            <a:fld id="{CBBF530E-1875-46E6-901C-76683197A1B3}" type="slidenum">
              <a:rPr lang="en-GB" smtClean="0"/>
              <a:pPr/>
              <a:t>13</a:t>
            </a:fld>
            <a:endParaRPr lang="en-GB"/>
          </a:p>
        </p:txBody>
      </p:sp>
      <p:sp>
        <p:nvSpPr>
          <p:cNvPr id="3" name="Footer Placeholder 2">
            <a:extLst>
              <a:ext uri="{FF2B5EF4-FFF2-40B4-BE49-F238E27FC236}">
                <a16:creationId xmlns:a16="http://schemas.microsoft.com/office/drawing/2014/main" id="{C4217ACE-5A0F-D996-A447-90D3B46B59DB}"/>
              </a:ext>
            </a:extLst>
          </p:cNvPr>
          <p:cNvSpPr>
            <a:spLocks noGrp="1"/>
          </p:cNvSpPr>
          <p:nvPr>
            <p:ph type="ftr" sz="quarter" idx="11"/>
          </p:nvPr>
        </p:nvSpPr>
        <p:spPr>
          <a:xfrm>
            <a:off x="2344804" y="6356350"/>
            <a:ext cx="4437068"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51B28B8D-9C7F-316B-B71E-E150519FEFD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18EE4499-03B0-BD0A-A0E4-6372E922D7A2}"/>
              </a:ext>
            </a:extLst>
          </p:cNvPr>
          <p:cNvSpPr>
            <a:spLocks noGrp="1"/>
          </p:cNvSpPr>
          <p:nvPr>
            <p:ph type="dt" sz="half" idx="10"/>
          </p:nvPr>
        </p:nvSpPr>
        <p:spPr/>
        <p:txBody>
          <a:bodyPr/>
          <a:lstStyle/>
          <a:p>
            <a:r>
              <a:rPr lang="en-GB" dirty="0"/>
              <a:t>February, 2024</a:t>
            </a:r>
          </a:p>
        </p:txBody>
      </p:sp>
      <p:sp>
        <p:nvSpPr>
          <p:cNvPr id="7" name="Title 6">
            <a:extLst>
              <a:ext uri="{FF2B5EF4-FFF2-40B4-BE49-F238E27FC236}">
                <a16:creationId xmlns:a16="http://schemas.microsoft.com/office/drawing/2014/main" id="{4D51E05B-6B77-BEFF-E34B-72A915A1E117}"/>
              </a:ext>
            </a:extLst>
          </p:cNvPr>
          <p:cNvSpPr>
            <a:spLocks noGrp="1"/>
          </p:cNvSpPr>
          <p:nvPr>
            <p:ph type="title"/>
          </p:nvPr>
        </p:nvSpPr>
        <p:spPr/>
        <p:txBody>
          <a:bodyPr/>
          <a:lstStyle/>
          <a:p>
            <a:r>
              <a:rPr lang="en-US" sz="2800" dirty="0"/>
              <a:t>Step 2: Appraisal of capabilities, limitations, and needs</a:t>
            </a:r>
          </a:p>
        </p:txBody>
      </p:sp>
      <p:sp>
        <p:nvSpPr>
          <p:cNvPr id="6" name="Rounded Rectangle 5">
            <a:extLst>
              <a:ext uri="{FF2B5EF4-FFF2-40B4-BE49-F238E27FC236}">
                <a16:creationId xmlns:a16="http://schemas.microsoft.com/office/drawing/2014/main" id="{3A887616-27D2-DB82-B804-0BFD4A02ECAE}"/>
              </a:ext>
            </a:extLst>
          </p:cNvPr>
          <p:cNvSpPr/>
          <p:nvPr/>
        </p:nvSpPr>
        <p:spPr>
          <a:xfrm>
            <a:off x="266364" y="4120649"/>
            <a:ext cx="11659272" cy="1833592"/>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nSpc>
                <a:spcPct val="114000"/>
              </a:lnSpc>
            </a:pPr>
            <a:endParaRPr lang="en-US" sz="2200" b="1" dirty="0"/>
          </a:p>
          <a:p>
            <a:pPr>
              <a:lnSpc>
                <a:spcPct val="114000"/>
              </a:lnSpc>
              <a:spcAft>
                <a:spcPts val="600"/>
              </a:spcAft>
            </a:pPr>
            <a:r>
              <a:rPr lang="en-US" sz="2200" b="1" dirty="0"/>
              <a:t>Key messages:</a:t>
            </a:r>
          </a:p>
          <a:p>
            <a:pPr marL="342900" lvl="0" indent="-342900">
              <a:lnSpc>
                <a:spcPct val="114000"/>
              </a:lnSpc>
              <a:buFont typeface="Arial" panose="020B0604020202020204" pitchFamily="34" charset="0"/>
              <a:buChar char="•"/>
            </a:pPr>
            <a:r>
              <a:rPr lang="en-GB" sz="2200" dirty="0">
                <a:effectLst/>
                <a:ea typeface="Calibri" panose="020F0502020204030204" pitchFamily="34" charset="0"/>
                <a:cs typeface="Calibri" panose="020F0502020204030204" pitchFamily="34" charset="0"/>
              </a:rPr>
              <a:t>Appraising capabilities/limitations helps with understanding what is needed for RTW.</a:t>
            </a:r>
          </a:p>
          <a:p>
            <a:pPr marL="342900" lvl="0" indent="-342900">
              <a:lnSpc>
                <a:spcPct val="114000"/>
              </a:lnSpc>
              <a:buFont typeface="Arial" panose="020B0604020202020204" pitchFamily="34" charset="0"/>
              <a:buChar char="•"/>
            </a:pPr>
            <a:r>
              <a:rPr lang="en-GB" sz="2200" dirty="0">
                <a:effectLst/>
                <a:ea typeface="Calibri" panose="020F0502020204030204" pitchFamily="34" charset="0"/>
                <a:cs typeface="Calibri" panose="020F0502020204030204" pitchFamily="34" charset="0"/>
              </a:rPr>
              <a:t>Definition of disability according to Equality Act, definition of reasonable adjustments. </a:t>
            </a:r>
            <a:endParaRPr lang="en-GB" sz="2200" dirty="0">
              <a:effectLst/>
              <a:ea typeface="Calibri" panose="020F0502020204030204" pitchFamily="34" charset="0"/>
              <a:cs typeface="Times New Roman" panose="02020603050405020304" pitchFamily="18" charset="0"/>
            </a:endParaRPr>
          </a:p>
          <a:p>
            <a:pPr marL="342900" lvl="0" indent="-342900">
              <a:lnSpc>
                <a:spcPct val="114000"/>
              </a:lnSpc>
              <a:buFont typeface="Arial" panose="020B0604020202020204" pitchFamily="34" charset="0"/>
              <a:buChar char="•"/>
            </a:pPr>
            <a:r>
              <a:rPr lang="en-GB" sz="2200" dirty="0">
                <a:effectLst/>
                <a:ea typeface="Calibri" panose="020F0502020204030204" pitchFamily="34" charset="0"/>
                <a:cs typeface="Calibri" panose="020F0502020204030204" pitchFamily="34" charset="0"/>
              </a:rPr>
              <a:t>It is important to identify which needs employers should know.</a:t>
            </a:r>
            <a:endParaRPr lang="en-GB" sz="2200" dirty="0">
              <a:effectLst/>
              <a:ea typeface="Calibri" panose="020F0502020204030204" pitchFamily="34" charset="0"/>
              <a:cs typeface="Times New Roman" panose="02020603050405020304" pitchFamily="18" charset="0"/>
            </a:endParaRPr>
          </a:p>
          <a:p>
            <a:endParaRPr lang="en-US" dirty="0"/>
          </a:p>
        </p:txBody>
      </p:sp>
      <p:sp>
        <p:nvSpPr>
          <p:cNvPr id="8" name="TextBox 7">
            <a:extLst>
              <a:ext uri="{FF2B5EF4-FFF2-40B4-BE49-F238E27FC236}">
                <a16:creationId xmlns:a16="http://schemas.microsoft.com/office/drawing/2014/main" id="{4ADCAC82-EE76-FF4F-71F2-1F56D7D5F00A}"/>
              </a:ext>
            </a:extLst>
          </p:cNvPr>
          <p:cNvSpPr txBox="1"/>
          <p:nvPr/>
        </p:nvSpPr>
        <p:spPr>
          <a:xfrm>
            <a:off x="583452" y="2626553"/>
            <a:ext cx="2026752" cy="1200329"/>
          </a:xfrm>
          <a:prstGeom prst="rect">
            <a:avLst/>
          </a:prstGeom>
          <a:noFill/>
        </p:spPr>
        <p:txBody>
          <a:bodyPr wrap="square" rtlCol="0">
            <a:spAutoFit/>
          </a:bodyPr>
          <a:lstStyle/>
          <a:p>
            <a:pPr algn="ctr"/>
            <a:r>
              <a:rPr lang="en-US" dirty="0"/>
              <a:t>Individuals/ </a:t>
            </a:r>
            <a:r>
              <a:rPr lang="en-US" dirty="0" err="1"/>
              <a:t>organisations</a:t>
            </a:r>
            <a:r>
              <a:rPr lang="en-US" dirty="0"/>
              <a:t> to contact for advice and support </a:t>
            </a:r>
          </a:p>
        </p:txBody>
      </p:sp>
      <p:sp>
        <p:nvSpPr>
          <p:cNvPr id="9" name="TextBox 8">
            <a:extLst>
              <a:ext uri="{FF2B5EF4-FFF2-40B4-BE49-F238E27FC236}">
                <a16:creationId xmlns:a16="http://schemas.microsoft.com/office/drawing/2014/main" id="{1B6EA44C-16CE-F6AD-8904-0AEA89DDD5F3}"/>
              </a:ext>
            </a:extLst>
          </p:cNvPr>
          <p:cNvSpPr txBox="1"/>
          <p:nvPr/>
        </p:nvSpPr>
        <p:spPr>
          <a:xfrm>
            <a:off x="3339726" y="2662010"/>
            <a:ext cx="2026752" cy="923330"/>
          </a:xfrm>
          <a:prstGeom prst="rect">
            <a:avLst/>
          </a:prstGeom>
          <a:noFill/>
        </p:spPr>
        <p:txBody>
          <a:bodyPr wrap="square" rtlCol="0">
            <a:spAutoFit/>
          </a:bodyPr>
          <a:lstStyle/>
          <a:p>
            <a:pPr algn="ctr"/>
            <a:r>
              <a:rPr lang="en-US" dirty="0"/>
              <a:t>Self-monitoring diary (symptoms/ triggers)</a:t>
            </a:r>
          </a:p>
        </p:txBody>
      </p:sp>
      <p:sp>
        <p:nvSpPr>
          <p:cNvPr id="11" name="TextBox 10">
            <a:extLst>
              <a:ext uri="{FF2B5EF4-FFF2-40B4-BE49-F238E27FC236}">
                <a16:creationId xmlns:a16="http://schemas.microsoft.com/office/drawing/2014/main" id="{995FE4DB-4758-ECE2-2552-EF5ACFAE86EF}"/>
              </a:ext>
            </a:extLst>
          </p:cNvPr>
          <p:cNvSpPr txBox="1"/>
          <p:nvPr/>
        </p:nvSpPr>
        <p:spPr>
          <a:xfrm>
            <a:off x="6096000" y="2626553"/>
            <a:ext cx="2026752" cy="369332"/>
          </a:xfrm>
          <a:prstGeom prst="rect">
            <a:avLst/>
          </a:prstGeom>
          <a:noFill/>
        </p:spPr>
        <p:txBody>
          <a:bodyPr wrap="square" rtlCol="0">
            <a:spAutoFit/>
          </a:bodyPr>
          <a:lstStyle/>
          <a:p>
            <a:pPr algn="ctr"/>
            <a:r>
              <a:rPr lang="en-US" dirty="0"/>
              <a:t>Job analysis tool</a:t>
            </a:r>
          </a:p>
        </p:txBody>
      </p:sp>
      <p:sp>
        <p:nvSpPr>
          <p:cNvPr id="13" name="TextBox 12">
            <a:extLst>
              <a:ext uri="{FF2B5EF4-FFF2-40B4-BE49-F238E27FC236}">
                <a16:creationId xmlns:a16="http://schemas.microsoft.com/office/drawing/2014/main" id="{3284B34B-F841-87A6-B6A5-6D69D8011D15}"/>
              </a:ext>
            </a:extLst>
          </p:cNvPr>
          <p:cNvSpPr txBox="1"/>
          <p:nvPr/>
        </p:nvSpPr>
        <p:spPr>
          <a:xfrm>
            <a:off x="8828967" y="2662010"/>
            <a:ext cx="2779581" cy="923330"/>
          </a:xfrm>
          <a:prstGeom prst="rect">
            <a:avLst/>
          </a:prstGeom>
          <a:noFill/>
        </p:spPr>
        <p:txBody>
          <a:bodyPr wrap="square" rtlCol="0">
            <a:spAutoFit/>
          </a:bodyPr>
          <a:lstStyle/>
          <a:p>
            <a:pPr algn="ctr"/>
            <a:r>
              <a:rPr lang="en-US" dirty="0"/>
              <a:t>Interactive tool: Provide tailored list of reasonable adjustments</a:t>
            </a:r>
          </a:p>
        </p:txBody>
      </p:sp>
      <p:pic>
        <p:nvPicPr>
          <p:cNvPr id="31" name="Graphic 30" descr="Users with solid fill">
            <a:extLst>
              <a:ext uri="{FF2B5EF4-FFF2-40B4-BE49-F238E27FC236}">
                <a16:creationId xmlns:a16="http://schemas.microsoft.com/office/drawing/2014/main" id="{E7E107AD-20E5-E2D5-CAC2-82C592251F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27285" y="1522701"/>
            <a:ext cx="1139086" cy="1139086"/>
          </a:xfrm>
          <a:prstGeom prst="rect">
            <a:avLst/>
          </a:prstGeom>
        </p:spPr>
      </p:pic>
      <p:pic>
        <p:nvPicPr>
          <p:cNvPr id="14" name="Graphic 13" descr="List with solid fill">
            <a:extLst>
              <a:ext uri="{FF2B5EF4-FFF2-40B4-BE49-F238E27FC236}">
                <a16:creationId xmlns:a16="http://schemas.microsoft.com/office/drawing/2014/main" id="{07A1A768-E699-9F55-A5AE-4F311DF6458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640957" y="1424601"/>
            <a:ext cx="1139086" cy="1139086"/>
          </a:xfrm>
          <a:prstGeom prst="rect">
            <a:avLst/>
          </a:prstGeom>
        </p:spPr>
      </p:pic>
      <p:pic>
        <p:nvPicPr>
          <p:cNvPr id="17" name="Graphic 16" descr="Magnifying glass with solid fill">
            <a:extLst>
              <a:ext uri="{FF2B5EF4-FFF2-40B4-BE49-F238E27FC236}">
                <a16:creationId xmlns:a16="http://schemas.microsoft.com/office/drawing/2014/main" id="{D4836088-087B-768A-FEB5-0D5CA885C37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52176" y="1536944"/>
            <a:ext cx="914400" cy="914400"/>
          </a:xfrm>
          <a:prstGeom prst="rect">
            <a:avLst/>
          </a:prstGeom>
        </p:spPr>
      </p:pic>
      <p:pic>
        <p:nvPicPr>
          <p:cNvPr id="19" name="Graphic 18" descr="Clipboard with solid fill">
            <a:extLst>
              <a:ext uri="{FF2B5EF4-FFF2-40B4-BE49-F238E27FC236}">
                <a16:creationId xmlns:a16="http://schemas.microsoft.com/office/drawing/2014/main" id="{0E0CE9DB-9E3E-4143-2EBF-8C131D00023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714021" y="1522701"/>
            <a:ext cx="1139085" cy="1139085"/>
          </a:xfrm>
          <a:prstGeom prst="rect">
            <a:avLst/>
          </a:prstGeom>
        </p:spPr>
      </p:pic>
    </p:spTree>
    <p:extLst>
      <p:ext uri="{BB962C8B-B14F-4D97-AF65-F5344CB8AC3E}">
        <p14:creationId xmlns:p14="http://schemas.microsoft.com/office/powerpoint/2010/main" val="12840040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96D5B-C0C6-8AF3-EA55-DCE347744DC9}"/>
              </a:ext>
            </a:extLst>
          </p:cNvPr>
          <p:cNvSpPr>
            <a:spLocks noGrp="1"/>
          </p:cNvSpPr>
          <p:nvPr>
            <p:ph type="sldNum" sz="quarter" idx="12"/>
          </p:nvPr>
        </p:nvSpPr>
        <p:spPr/>
        <p:txBody>
          <a:bodyPr/>
          <a:lstStyle/>
          <a:p>
            <a:fld id="{CBBF530E-1875-46E6-901C-76683197A1B3}" type="slidenum">
              <a:rPr lang="en-GB" smtClean="0"/>
              <a:pPr/>
              <a:t>14</a:t>
            </a:fld>
            <a:endParaRPr lang="en-GB"/>
          </a:p>
        </p:txBody>
      </p:sp>
      <p:sp>
        <p:nvSpPr>
          <p:cNvPr id="3" name="Footer Placeholder 2">
            <a:extLst>
              <a:ext uri="{FF2B5EF4-FFF2-40B4-BE49-F238E27FC236}">
                <a16:creationId xmlns:a16="http://schemas.microsoft.com/office/drawing/2014/main" id="{C4217ACE-5A0F-D996-A447-90D3B46B59DB}"/>
              </a:ext>
            </a:extLst>
          </p:cNvPr>
          <p:cNvSpPr>
            <a:spLocks noGrp="1"/>
          </p:cNvSpPr>
          <p:nvPr>
            <p:ph type="ftr" sz="quarter" idx="11"/>
          </p:nvPr>
        </p:nvSpPr>
        <p:spPr>
          <a:xfrm>
            <a:off x="2344804" y="6356350"/>
            <a:ext cx="4437068"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51B28B8D-9C7F-316B-B71E-E150519FEFD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18EE4499-03B0-BD0A-A0E4-6372E922D7A2}"/>
              </a:ext>
            </a:extLst>
          </p:cNvPr>
          <p:cNvSpPr>
            <a:spLocks noGrp="1"/>
          </p:cNvSpPr>
          <p:nvPr>
            <p:ph type="dt" sz="half" idx="10"/>
          </p:nvPr>
        </p:nvSpPr>
        <p:spPr/>
        <p:txBody>
          <a:bodyPr/>
          <a:lstStyle/>
          <a:p>
            <a:r>
              <a:rPr lang="en-GB" dirty="0"/>
              <a:t>February, 2024</a:t>
            </a:r>
          </a:p>
        </p:txBody>
      </p:sp>
      <p:sp>
        <p:nvSpPr>
          <p:cNvPr id="7" name="Title 6">
            <a:extLst>
              <a:ext uri="{FF2B5EF4-FFF2-40B4-BE49-F238E27FC236}">
                <a16:creationId xmlns:a16="http://schemas.microsoft.com/office/drawing/2014/main" id="{4D51E05B-6B77-BEFF-E34B-72A915A1E117}"/>
              </a:ext>
            </a:extLst>
          </p:cNvPr>
          <p:cNvSpPr>
            <a:spLocks noGrp="1"/>
          </p:cNvSpPr>
          <p:nvPr>
            <p:ph type="title"/>
          </p:nvPr>
        </p:nvSpPr>
        <p:spPr/>
        <p:txBody>
          <a:bodyPr/>
          <a:lstStyle/>
          <a:p>
            <a:r>
              <a:rPr lang="en-US" sz="2800" dirty="0"/>
              <a:t>Step 3: Disclosure of needs to employer</a:t>
            </a:r>
          </a:p>
        </p:txBody>
      </p:sp>
      <p:sp>
        <p:nvSpPr>
          <p:cNvPr id="6" name="Rounded Rectangle 5">
            <a:extLst>
              <a:ext uri="{FF2B5EF4-FFF2-40B4-BE49-F238E27FC236}">
                <a16:creationId xmlns:a16="http://schemas.microsoft.com/office/drawing/2014/main" id="{3A887616-27D2-DB82-B804-0BFD4A02ECAE}"/>
              </a:ext>
            </a:extLst>
          </p:cNvPr>
          <p:cNvSpPr/>
          <p:nvPr/>
        </p:nvSpPr>
        <p:spPr>
          <a:xfrm>
            <a:off x="255564" y="3840406"/>
            <a:ext cx="11659272" cy="195228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nSpc>
                <a:spcPct val="114000"/>
              </a:lnSpc>
              <a:spcAft>
                <a:spcPts val="600"/>
              </a:spcAft>
            </a:pPr>
            <a:r>
              <a:rPr lang="en-US" sz="2200" b="1" dirty="0"/>
              <a:t>Key messages:</a:t>
            </a:r>
          </a:p>
          <a:p>
            <a:pPr marL="342900" lvl="0" indent="-342900">
              <a:lnSpc>
                <a:spcPct val="114000"/>
              </a:lnSpc>
              <a:buFont typeface="Arial" panose="020B0604020202020204" pitchFamily="34" charset="0"/>
              <a:buChar char="•"/>
            </a:pPr>
            <a:r>
              <a:rPr lang="en-GB" sz="2200" dirty="0">
                <a:solidFill>
                  <a:srgbClr val="000000"/>
                </a:solidFill>
                <a:effectLst/>
                <a:ea typeface="Calibri" panose="020F0502020204030204" pitchFamily="34" charset="0"/>
                <a:cs typeface="Calibri" panose="020F0502020204030204" pitchFamily="34" charset="0"/>
              </a:rPr>
              <a:t>Disclosure of limitations and needs could lead to more realistic expectations and better support from employer.</a:t>
            </a:r>
            <a:endParaRPr lang="en-GB" sz="2200" dirty="0">
              <a:effectLst/>
              <a:ea typeface="Calibri" panose="020F0502020204030204" pitchFamily="34" charset="0"/>
              <a:cs typeface="Times New Roman" panose="02020603050405020304" pitchFamily="18" charset="0"/>
            </a:endParaRPr>
          </a:p>
          <a:p>
            <a:pPr marL="342900" lvl="0" indent="-342900">
              <a:lnSpc>
                <a:spcPct val="114000"/>
              </a:lnSpc>
              <a:buFont typeface="Arial" panose="020B0604020202020204" pitchFamily="34" charset="0"/>
              <a:buChar char="•"/>
            </a:pPr>
            <a:r>
              <a:rPr lang="en-GB" sz="2200" dirty="0">
                <a:solidFill>
                  <a:srgbClr val="000000"/>
                </a:solidFill>
                <a:effectLst/>
                <a:ea typeface="Calibri" panose="020F0502020204030204" pitchFamily="34" charset="0"/>
                <a:cs typeface="Calibri" panose="020F0502020204030204" pitchFamily="34" charset="0"/>
              </a:rPr>
              <a:t>Remind stroke survivors of their legal rights (e.g., Equality Act).</a:t>
            </a:r>
            <a:endParaRPr lang="en-GB" sz="2200" dirty="0">
              <a:effectLst/>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F55F9986-4A70-156C-3788-13562D611971}"/>
              </a:ext>
            </a:extLst>
          </p:cNvPr>
          <p:cNvSpPr txBox="1"/>
          <p:nvPr/>
        </p:nvSpPr>
        <p:spPr>
          <a:xfrm>
            <a:off x="4215035" y="2776820"/>
            <a:ext cx="3761930" cy="646331"/>
          </a:xfrm>
          <a:prstGeom prst="rect">
            <a:avLst/>
          </a:prstGeom>
          <a:noFill/>
        </p:spPr>
        <p:txBody>
          <a:bodyPr wrap="square" rtlCol="0">
            <a:spAutoFit/>
          </a:bodyPr>
          <a:lstStyle/>
          <a:p>
            <a:pPr algn="ctr"/>
            <a:r>
              <a:rPr lang="en-GB" sz="1800" dirty="0">
                <a:effectLst/>
                <a:ea typeface="Calibri" panose="020F0502020204030204" pitchFamily="34" charset="0"/>
                <a:cs typeface="Times New Roman" panose="02020603050405020304" pitchFamily="18" charset="0"/>
              </a:rPr>
              <a:t>Template script for disclosing needs and limitations to employer</a:t>
            </a:r>
            <a:r>
              <a:rPr lang="en-GB" dirty="0">
                <a:effectLst/>
              </a:rPr>
              <a:t> </a:t>
            </a:r>
            <a:endParaRPr lang="en-US" dirty="0"/>
          </a:p>
        </p:txBody>
      </p:sp>
      <p:pic>
        <p:nvPicPr>
          <p:cNvPr id="8" name="Graphic 7" descr="Subtitles with solid fill">
            <a:extLst>
              <a:ext uri="{FF2B5EF4-FFF2-40B4-BE49-F238E27FC236}">
                <a16:creationId xmlns:a16="http://schemas.microsoft.com/office/drawing/2014/main" id="{3BB6BE5C-E7F4-0D75-4D39-97288FE6447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284224" y="1270446"/>
            <a:ext cx="1623551" cy="1623551"/>
          </a:xfrm>
          <a:prstGeom prst="rect">
            <a:avLst/>
          </a:prstGeom>
        </p:spPr>
      </p:pic>
    </p:spTree>
    <p:extLst>
      <p:ext uri="{BB962C8B-B14F-4D97-AF65-F5344CB8AC3E}">
        <p14:creationId xmlns:p14="http://schemas.microsoft.com/office/powerpoint/2010/main" val="3001638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96D5B-C0C6-8AF3-EA55-DCE347744DC9}"/>
              </a:ext>
            </a:extLst>
          </p:cNvPr>
          <p:cNvSpPr>
            <a:spLocks noGrp="1"/>
          </p:cNvSpPr>
          <p:nvPr>
            <p:ph type="sldNum" sz="quarter" idx="12"/>
          </p:nvPr>
        </p:nvSpPr>
        <p:spPr/>
        <p:txBody>
          <a:bodyPr/>
          <a:lstStyle/>
          <a:p>
            <a:fld id="{CBBF530E-1875-46E6-901C-76683197A1B3}" type="slidenum">
              <a:rPr lang="en-GB" smtClean="0"/>
              <a:pPr/>
              <a:t>15</a:t>
            </a:fld>
            <a:endParaRPr lang="en-GB"/>
          </a:p>
        </p:txBody>
      </p:sp>
      <p:sp>
        <p:nvSpPr>
          <p:cNvPr id="3" name="Footer Placeholder 2">
            <a:extLst>
              <a:ext uri="{FF2B5EF4-FFF2-40B4-BE49-F238E27FC236}">
                <a16:creationId xmlns:a16="http://schemas.microsoft.com/office/drawing/2014/main" id="{C4217ACE-5A0F-D996-A447-90D3B46B59DB}"/>
              </a:ext>
            </a:extLst>
          </p:cNvPr>
          <p:cNvSpPr>
            <a:spLocks noGrp="1"/>
          </p:cNvSpPr>
          <p:nvPr>
            <p:ph type="ftr" sz="quarter" idx="11"/>
          </p:nvPr>
        </p:nvSpPr>
        <p:spPr>
          <a:xfrm>
            <a:off x="2344804" y="6356350"/>
            <a:ext cx="4437068"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51B28B8D-9C7F-316B-B71E-E150519FEFD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18EE4499-03B0-BD0A-A0E4-6372E922D7A2}"/>
              </a:ext>
            </a:extLst>
          </p:cNvPr>
          <p:cNvSpPr>
            <a:spLocks noGrp="1"/>
          </p:cNvSpPr>
          <p:nvPr>
            <p:ph type="dt" sz="half" idx="10"/>
          </p:nvPr>
        </p:nvSpPr>
        <p:spPr/>
        <p:txBody>
          <a:bodyPr/>
          <a:lstStyle/>
          <a:p>
            <a:r>
              <a:rPr lang="en-GB" dirty="0"/>
              <a:t>February, 2024</a:t>
            </a:r>
          </a:p>
        </p:txBody>
      </p:sp>
      <p:sp>
        <p:nvSpPr>
          <p:cNvPr id="7" name="Title 6">
            <a:extLst>
              <a:ext uri="{FF2B5EF4-FFF2-40B4-BE49-F238E27FC236}">
                <a16:creationId xmlns:a16="http://schemas.microsoft.com/office/drawing/2014/main" id="{4D51E05B-6B77-BEFF-E34B-72A915A1E117}"/>
              </a:ext>
            </a:extLst>
          </p:cNvPr>
          <p:cNvSpPr>
            <a:spLocks noGrp="1"/>
          </p:cNvSpPr>
          <p:nvPr>
            <p:ph type="title"/>
          </p:nvPr>
        </p:nvSpPr>
        <p:spPr/>
        <p:txBody>
          <a:bodyPr/>
          <a:lstStyle/>
          <a:p>
            <a:r>
              <a:rPr lang="en-US" sz="2800" dirty="0"/>
              <a:t>Step 4: Planning and recording reasonable adjustments</a:t>
            </a:r>
          </a:p>
        </p:txBody>
      </p:sp>
      <p:sp>
        <p:nvSpPr>
          <p:cNvPr id="6" name="Rounded Rectangle 5">
            <a:extLst>
              <a:ext uri="{FF2B5EF4-FFF2-40B4-BE49-F238E27FC236}">
                <a16:creationId xmlns:a16="http://schemas.microsoft.com/office/drawing/2014/main" id="{3A887616-27D2-DB82-B804-0BFD4A02ECAE}"/>
              </a:ext>
            </a:extLst>
          </p:cNvPr>
          <p:cNvSpPr/>
          <p:nvPr/>
        </p:nvSpPr>
        <p:spPr>
          <a:xfrm>
            <a:off x="266364" y="3787442"/>
            <a:ext cx="11659272" cy="256890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nSpc>
                <a:spcPct val="114000"/>
              </a:lnSpc>
              <a:spcAft>
                <a:spcPts val="600"/>
              </a:spcAft>
            </a:pPr>
            <a:r>
              <a:rPr lang="en-US" sz="2200" b="1" dirty="0"/>
              <a:t>Key messages:</a:t>
            </a:r>
          </a:p>
          <a:p>
            <a:pPr marL="342900" lvl="0" indent="-342900">
              <a:lnSpc>
                <a:spcPct val="114000"/>
              </a:lnSpc>
              <a:buFont typeface="Arial" panose="020B0604020202020204" pitchFamily="34" charset="0"/>
              <a:buChar char="•"/>
            </a:pPr>
            <a:r>
              <a:rPr lang="en-GB" sz="2200" dirty="0">
                <a:effectLst/>
                <a:ea typeface="Calibri" panose="020F0502020204030204" pitchFamily="34" charset="0"/>
                <a:cs typeface="Calibri" panose="020F0502020204030204" pitchFamily="34" charset="0"/>
              </a:rPr>
              <a:t>Simulation of work tasks can be helpful for further identifying stroke survivors’ capabilities, limitations, and needs (include suggestions). Some adjustments may not be realised until after RTW. </a:t>
            </a:r>
            <a:endParaRPr lang="en-GB" sz="2200" dirty="0">
              <a:effectLst/>
              <a:ea typeface="Calibri" panose="020F0502020204030204" pitchFamily="34" charset="0"/>
              <a:cs typeface="Times New Roman" panose="02020603050405020304" pitchFamily="18" charset="0"/>
            </a:endParaRPr>
          </a:p>
          <a:p>
            <a:pPr marL="342900" lvl="0" indent="-342900">
              <a:lnSpc>
                <a:spcPct val="114000"/>
              </a:lnSpc>
              <a:buFont typeface="Arial" panose="020B0604020202020204" pitchFamily="34" charset="0"/>
              <a:buChar char="•"/>
            </a:pPr>
            <a:r>
              <a:rPr lang="en-GB" sz="2200" dirty="0">
                <a:effectLst/>
                <a:ea typeface="Calibri" panose="020F0502020204030204" pitchFamily="34" charset="0"/>
                <a:cs typeface="Calibri" panose="020F0502020204030204" pitchFamily="34" charset="0"/>
              </a:rPr>
              <a:t>Open communication with employer important for decision-making and problem-solving.</a:t>
            </a:r>
            <a:endParaRPr lang="en-GB" sz="2200" dirty="0">
              <a:effectLst/>
              <a:ea typeface="Calibri" panose="020F0502020204030204" pitchFamily="34" charset="0"/>
              <a:cs typeface="Times New Roman" panose="02020603050405020304" pitchFamily="18" charset="0"/>
            </a:endParaRPr>
          </a:p>
          <a:p>
            <a:pPr marL="342900" lvl="0" indent="-342900">
              <a:lnSpc>
                <a:spcPct val="114000"/>
              </a:lnSpc>
              <a:buFont typeface="Arial" panose="020B0604020202020204" pitchFamily="34" charset="0"/>
              <a:buChar char="•"/>
            </a:pPr>
            <a:r>
              <a:rPr lang="en-GB" sz="2200" dirty="0">
                <a:effectLst/>
                <a:ea typeface="Calibri" panose="020F0502020204030204" pitchFamily="34" charset="0"/>
                <a:cs typeface="Calibri" panose="020F0502020204030204" pitchFamily="34" charset="0"/>
              </a:rPr>
              <a:t>Team members can be helpful in preparation and planning.</a:t>
            </a:r>
            <a:endParaRPr lang="en-US" dirty="0"/>
          </a:p>
        </p:txBody>
      </p:sp>
      <p:sp>
        <p:nvSpPr>
          <p:cNvPr id="8" name="TextBox 7">
            <a:extLst>
              <a:ext uri="{FF2B5EF4-FFF2-40B4-BE49-F238E27FC236}">
                <a16:creationId xmlns:a16="http://schemas.microsoft.com/office/drawing/2014/main" id="{4ADCAC82-EE76-FF4F-71F2-1F56D7D5F00A}"/>
              </a:ext>
            </a:extLst>
          </p:cNvPr>
          <p:cNvSpPr txBox="1"/>
          <p:nvPr/>
        </p:nvSpPr>
        <p:spPr>
          <a:xfrm>
            <a:off x="54506" y="2485055"/>
            <a:ext cx="2026752" cy="923330"/>
          </a:xfrm>
          <a:prstGeom prst="rect">
            <a:avLst/>
          </a:prstGeom>
          <a:noFill/>
        </p:spPr>
        <p:txBody>
          <a:bodyPr wrap="square" rtlCol="0">
            <a:spAutoFit/>
          </a:bodyPr>
          <a:lstStyle/>
          <a:p>
            <a:pPr algn="ctr"/>
            <a:r>
              <a:rPr lang="en-US" dirty="0"/>
              <a:t>Generic risk assessment template</a:t>
            </a:r>
          </a:p>
        </p:txBody>
      </p:sp>
      <p:sp>
        <p:nvSpPr>
          <p:cNvPr id="9" name="TextBox 8">
            <a:extLst>
              <a:ext uri="{FF2B5EF4-FFF2-40B4-BE49-F238E27FC236}">
                <a16:creationId xmlns:a16="http://schemas.microsoft.com/office/drawing/2014/main" id="{1B6EA44C-16CE-F6AD-8904-0AEA89DDD5F3}"/>
              </a:ext>
            </a:extLst>
          </p:cNvPr>
          <p:cNvSpPr txBox="1"/>
          <p:nvPr/>
        </p:nvSpPr>
        <p:spPr>
          <a:xfrm>
            <a:off x="1987748" y="2434325"/>
            <a:ext cx="2070014" cy="1200329"/>
          </a:xfrm>
          <a:prstGeom prst="rect">
            <a:avLst/>
          </a:prstGeom>
          <a:noFill/>
        </p:spPr>
        <p:txBody>
          <a:bodyPr wrap="square" rtlCol="0">
            <a:spAutoFit/>
          </a:bodyPr>
          <a:lstStyle/>
          <a:p>
            <a:pPr algn="ctr"/>
            <a:r>
              <a:rPr lang="en-US" dirty="0"/>
              <a:t>Template for identifying potential problems upon RTW</a:t>
            </a:r>
          </a:p>
        </p:txBody>
      </p:sp>
      <p:sp>
        <p:nvSpPr>
          <p:cNvPr id="11" name="TextBox 10">
            <a:extLst>
              <a:ext uri="{FF2B5EF4-FFF2-40B4-BE49-F238E27FC236}">
                <a16:creationId xmlns:a16="http://schemas.microsoft.com/office/drawing/2014/main" id="{995FE4DB-4758-ECE2-2552-EF5ACFAE86EF}"/>
              </a:ext>
            </a:extLst>
          </p:cNvPr>
          <p:cNvSpPr txBox="1"/>
          <p:nvPr/>
        </p:nvSpPr>
        <p:spPr>
          <a:xfrm>
            <a:off x="4118859" y="2372232"/>
            <a:ext cx="2026752" cy="923330"/>
          </a:xfrm>
          <a:prstGeom prst="rect">
            <a:avLst/>
          </a:prstGeom>
          <a:noFill/>
        </p:spPr>
        <p:txBody>
          <a:bodyPr wrap="square" rtlCol="0">
            <a:spAutoFit/>
          </a:bodyPr>
          <a:lstStyle/>
          <a:p>
            <a:pPr algn="ctr"/>
            <a:r>
              <a:rPr lang="en-US" dirty="0"/>
              <a:t>Template for listing coping strategies</a:t>
            </a:r>
          </a:p>
        </p:txBody>
      </p:sp>
      <p:sp>
        <p:nvSpPr>
          <p:cNvPr id="12" name="TextBox 11">
            <a:extLst>
              <a:ext uri="{FF2B5EF4-FFF2-40B4-BE49-F238E27FC236}">
                <a16:creationId xmlns:a16="http://schemas.microsoft.com/office/drawing/2014/main" id="{DAC2FB71-B45C-D61B-17C4-1A700FFDE3C7}"/>
              </a:ext>
            </a:extLst>
          </p:cNvPr>
          <p:cNvSpPr txBox="1"/>
          <p:nvPr/>
        </p:nvSpPr>
        <p:spPr>
          <a:xfrm>
            <a:off x="6267806" y="2434325"/>
            <a:ext cx="2183000" cy="1200329"/>
          </a:xfrm>
          <a:prstGeom prst="rect">
            <a:avLst/>
          </a:prstGeom>
          <a:noFill/>
        </p:spPr>
        <p:txBody>
          <a:bodyPr wrap="square" rtlCol="0">
            <a:spAutoFit/>
          </a:bodyPr>
          <a:lstStyle/>
          <a:p>
            <a:pPr algn="ctr"/>
            <a:r>
              <a:rPr lang="en-US" dirty="0"/>
              <a:t>Reasonable adjustments passport (with goal setting section)</a:t>
            </a:r>
          </a:p>
        </p:txBody>
      </p:sp>
      <p:sp>
        <p:nvSpPr>
          <p:cNvPr id="13" name="TextBox 12">
            <a:extLst>
              <a:ext uri="{FF2B5EF4-FFF2-40B4-BE49-F238E27FC236}">
                <a16:creationId xmlns:a16="http://schemas.microsoft.com/office/drawing/2014/main" id="{3284B34B-F841-87A6-B6A5-6D69D8011D15}"/>
              </a:ext>
            </a:extLst>
          </p:cNvPr>
          <p:cNvSpPr txBox="1"/>
          <p:nvPr/>
        </p:nvSpPr>
        <p:spPr>
          <a:xfrm>
            <a:off x="8295207" y="2485055"/>
            <a:ext cx="2183001" cy="923330"/>
          </a:xfrm>
          <a:prstGeom prst="rect">
            <a:avLst/>
          </a:prstGeom>
          <a:noFill/>
        </p:spPr>
        <p:txBody>
          <a:bodyPr wrap="square" rtlCol="0">
            <a:spAutoFit/>
          </a:bodyPr>
          <a:lstStyle/>
          <a:p>
            <a:pPr algn="ctr"/>
            <a:r>
              <a:rPr lang="en-US" dirty="0"/>
              <a:t>Wellbeing </a:t>
            </a:r>
          </a:p>
          <a:p>
            <a:pPr algn="ctr"/>
            <a:r>
              <a:rPr lang="en-US" dirty="0"/>
              <a:t>action plan template</a:t>
            </a:r>
          </a:p>
        </p:txBody>
      </p:sp>
      <p:sp>
        <p:nvSpPr>
          <p:cNvPr id="10" name="TextBox 9">
            <a:extLst>
              <a:ext uri="{FF2B5EF4-FFF2-40B4-BE49-F238E27FC236}">
                <a16:creationId xmlns:a16="http://schemas.microsoft.com/office/drawing/2014/main" id="{AF6C508E-AF8A-340F-781C-1FF1CC0681E0}"/>
              </a:ext>
            </a:extLst>
          </p:cNvPr>
          <p:cNvSpPr txBox="1"/>
          <p:nvPr/>
        </p:nvSpPr>
        <p:spPr>
          <a:xfrm>
            <a:off x="9923693" y="2488476"/>
            <a:ext cx="2183001" cy="646331"/>
          </a:xfrm>
          <a:prstGeom prst="rect">
            <a:avLst/>
          </a:prstGeom>
          <a:noFill/>
        </p:spPr>
        <p:txBody>
          <a:bodyPr wrap="square" rtlCol="0">
            <a:spAutoFit/>
          </a:bodyPr>
          <a:lstStyle/>
          <a:p>
            <a:pPr algn="ctr"/>
            <a:r>
              <a:rPr lang="en-US" dirty="0"/>
              <a:t>RTW plan </a:t>
            </a:r>
          </a:p>
          <a:p>
            <a:pPr algn="ctr"/>
            <a:r>
              <a:rPr lang="en-US" dirty="0"/>
              <a:t>template</a:t>
            </a:r>
          </a:p>
        </p:txBody>
      </p:sp>
      <p:pic>
        <p:nvPicPr>
          <p:cNvPr id="17" name="Graphic 16" descr="Clipboard Partially Ticked with solid fill">
            <a:extLst>
              <a:ext uri="{FF2B5EF4-FFF2-40B4-BE49-F238E27FC236}">
                <a16:creationId xmlns:a16="http://schemas.microsoft.com/office/drawing/2014/main" id="{05905993-27A8-C35E-8A20-08C3A9973A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4516" y="1176208"/>
            <a:ext cx="1257573" cy="1257573"/>
          </a:xfrm>
          <a:prstGeom prst="rect">
            <a:avLst/>
          </a:prstGeom>
        </p:spPr>
      </p:pic>
      <p:pic>
        <p:nvPicPr>
          <p:cNvPr id="21" name="Graphic 20" descr="Iceberg with solid fill">
            <a:extLst>
              <a:ext uri="{FF2B5EF4-FFF2-40B4-BE49-F238E27FC236}">
                <a16:creationId xmlns:a16="http://schemas.microsoft.com/office/drawing/2014/main" id="{3C42018A-AAB1-B714-2DAC-F0464B61E60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461918" y="1117950"/>
            <a:ext cx="1257572" cy="1257572"/>
          </a:xfrm>
          <a:prstGeom prst="rect">
            <a:avLst/>
          </a:prstGeom>
        </p:spPr>
      </p:pic>
      <p:pic>
        <p:nvPicPr>
          <p:cNvPr id="23" name="Graphic 22" descr="Contract with solid fill">
            <a:extLst>
              <a:ext uri="{FF2B5EF4-FFF2-40B4-BE49-F238E27FC236}">
                <a16:creationId xmlns:a16="http://schemas.microsoft.com/office/drawing/2014/main" id="{A8ED4177-27A2-ABFE-E72C-70A6FC266F1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59429" y="1233863"/>
            <a:ext cx="1199754" cy="1199754"/>
          </a:xfrm>
          <a:prstGeom prst="rect">
            <a:avLst/>
          </a:prstGeom>
        </p:spPr>
      </p:pic>
      <p:pic>
        <p:nvPicPr>
          <p:cNvPr id="25" name="Graphic 24" descr="Blueprint with solid fill">
            <a:extLst>
              <a:ext uri="{FF2B5EF4-FFF2-40B4-BE49-F238E27FC236}">
                <a16:creationId xmlns:a16="http://schemas.microsoft.com/office/drawing/2014/main" id="{15CFE598-A4F8-21E2-ED5A-80F7050352F3}"/>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69469" y="1129421"/>
            <a:ext cx="1199754" cy="1199754"/>
          </a:xfrm>
          <a:prstGeom prst="rect">
            <a:avLst/>
          </a:prstGeom>
        </p:spPr>
      </p:pic>
      <p:pic>
        <p:nvPicPr>
          <p:cNvPr id="28" name="Graphic 27" descr="Daily calendar with solid fill">
            <a:extLst>
              <a:ext uri="{FF2B5EF4-FFF2-40B4-BE49-F238E27FC236}">
                <a16:creationId xmlns:a16="http://schemas.microsoft.com/office/drawing/2014/main" id="{1E159473-E9CA-3B6E-0DB0-4FD779FCAA4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415317" y="1157445"/>
            <a:ext cx="1199754" cy="1199754"/>
          </a:xfrm>
          <a:prstGeom prst="rect">
            <a:avLst/>
          </a:prstGeom>
        </p:spPr>
      </p:pic>
      <p:pic>
        <p:nvPicPr>
          <p:cNvPr id="32" name="Graphic 31" descr="List with solid fill">
            <a:extLst>
              <a:ext uri="{FF2B5EF4-FFF2-40B4-BE49-F238E27FC236}">
                <a16:creationId xmlns:a16="http://schemas.microsoft.com/office/drawing/2014/main" id="{E3CFAFEB-50E1-E563-E5DF-977CB99BDE44}"/>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757922" y="1176208"/>
            <a:ext cx="1257572" cy="1257572"/>
          </a:xfrm>
          <a:prstGeom prst="rect">
            <a:avLst/>
          </a:prstGeom>
        </p:spPr>
      </p:pic>
    </p:spTree>
    <p:extLst>
      <p:ext uri="{BB962C8B-B14F-4D97-AF65-F5344CB8AC3E}">
        <p14:creationId xmlns:p14="http://schemas.microsoft.com/office/powerpoint/2010/main" val="1986557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96D5B-C0C6-8AF3-EA55-DCE347744DC9}"/>
              </a:ext>
            </a:extLst>
          </p:cNvPr>
          <p:cNvSpPr>
            <a:spLocks noGrp="1"/>
          </p:cNvSpPr>
          <p:nvPr>
            <p:ph type="sldNum" sz="quarter" idx="12"/>
          </p:nvPr>
        </p:nvSpPr>
        <p:spPr/>
        <p:txBody>
          <a:bodyPr/>
          <a:lstStyle/>
          <a:p>
            <a:fld id="{CBBF530E-1875-46E6-901C-76683197A1B3}" type="slidenum">
              <a:rPr lang="en-GB" smtClean="0"/>
              <a:pPr/>
              <a:t>16</a:t>
            </a:fld>
            <a:endParaRPr lang="en-GB"/>
          </a:p>
        </p:txBody>
      </p:sp>
      <p:sp>
        <p:nvSpPr>
          <p:cNvPr id="3" name="Footer Placeholder 2">
            <a:extLst>
              <a:ext uri="{FF2B5EF4-FFF2-40B4-BE49-F238E27FC236}">
                <a16:creationId xmlns:a16="http://schemas.microsoft.com/office/drawing/2014/main" id="{C4217ACE-5A0F-D996-A447-90D3B46B59DB}"/>
              </a:ext>
            </a:extLst>
          </p:cNvPr>
          <p:cNvSpPr>
            <a:spLocks noGrp="1"/>
          </p:cNvSpPr>
          <p:nvPr>
            <p:ph type="ftr" sz="quarter" idx="11"/>
          </p:nvPr>
        </p:nvSpPr>
        <p:spPr>
          <a:xfrm>
            <a:off x="2344804" y="6356350"/>
            <a:ext cx="4437068"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51B28B8D-9C7F-316B-B71E-E150519FEFD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18EE4499-03B0-BD0A-A0E4-6372E922D7A2}"/>
              </a:ext>
            </a:extLst>
          </p:cNvPr>
          <p:cNvSpPr>
            <a:spLocks noGrp="1"/>
          </p:cNvSpPr>
          <p:nvPr>
            <p:ph type="dt" sz="half" idx="10"/>
          </p:nvPr>
        </p:nvSpPr>
        <p:spPr/>
        <p:txBody>
          <a:bodyPr/>
          <a:lstStyle/>
          <a:p>
            <a:r>
              <a:rPr lang="en-GB" dirty="0"/>
              <a:t>February, 2024</a:t>
            </a:r>
          </a:p>
        </p:txBody>
      </p:sp>
      <p:sp>
        <p:nvSpPr>
          <p:cNvPr id="7" name="Title 6">
            <a:extLst>
              <a:ext uri="{FF2B5EF4-FFF2-40B4-BE49-F238E27FC236}">
                <a16:creationId xmlns:a16="http://schemas.microsoft.com/office/drawing/2014/main" id="{4D51E05B-6B77-BEFF-E34B-72A915A1E117}"/>
              </a:ext>
            </a:extLst>
          </p:cNvPr>
          <p:cNvSpPr>
            <a:spLocks noGrp="1"/>
          </p:cNvSpPr>
          <p:nvPr>
            <p:ph type="title"/>
          </p:nvPr>
        </p:nvSpPr>
        <p:spPr/>
        <p:txBody>
          <a:bodyPr/>
          <a:lstStyle/>
          <a:p>
            <a:r>
              <a:rPr lang="en-US" sz="2800" dirty="0"/>
              <a:t>Step 5: Ongoing review of capabilities, limitations, needs, and reasonable adjustments</a:t>
            </a:r>
          </a:p>
        </p:txBody>
      </p:sp>
      <p:sp>
        <p:nvSpPr>
          <p:cNvPr id="6" name="Rounded Rectangle 5">
            <a:extLst>
              <a:ext uri="{FF2B5EF4-FFF2-40B4-BE49-F238E27FC236}">
                <a16:creationId xmlns:a16="http://schemas.microsoft.com/office/drawing/2014/main" id="{3A887616-27D2-DB82-B804-0BFD4A02ECAE}"/>
              </a:ext>
            </a:extLst>
          </p:cNvPr>
          <p:cNvSpPr/>
          <p:nvPr/>
        </p:nvSpPr>
        <p:spPr>
          <a:xfrm>
            <a:off x="266364" y="3941831"/>
            <a:ext cx="11659272" cy="181554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nSpc>
                <a:spcPct val="114000"/>
              </a:lnSpc>
            </a:pPr>
            <a:endParaRPr lang="en-US" sz="2200" b="1" dirty="0"/>
          </a:p>
          <a:p>
            <a:pPr>
              <a:lnSpc>
                <a:spcPct val="114000"/>
              </a:lnSpc>
              <a:spcAft>
                <a:spcPts val="600"/>
              </a:spcAft>
            </a:pPr>
            <a:r>
              <a:rPr lang="en-US" sz="2200" b="1" dirty="0"/>
              <a:t>Key messages:</a:t>
            </a:r>
          </a:p>
          <a:p>
            <a:pPr marL="342900" lvl="0" indent="-342900">
              <a:lnSpc>
                <a:spcPct val="114000"/>
              </a:lnSpc>
              <a:buFont typeface="Arial" panose="020B0604020202020204" pitchFamily="34" charset="0"/>
              <a:buChar char="•"/>
            </a:pPr>
            <a:r>
              <a:rPr lang="en-GB" sz="2200" dirty="0">
                <a:effectLst/>
                <a:ea typeface="Calibri" panose="020F0502020204030204" pitchFamily="34" charset="0"/>
                <a:cs typeface="Calibri" panose="020F0502020204030204" pitchFamily="34" charset="0"/>
              </a:rPr>
              <a:t>Capabilities, limitations, and needs can change during recovery from stroke; recovery can be long-term and pre-injury level of capabilities not always reached. </a:t>
            </a:r>
          </a:p>
          <a:p>
            <a:pPr marL="342900" lvl="0" indent="-342900">
              <a:lnSpc>
                <a:spcPct val="114000"/>
              </a:lnSpc>
              <a:buFont typeface="Arial" panose="020B0604020202020204" pitchFamily="34" charset="0"/>
              <a:buChar char="•"/>
            </a:pPr>
            <a:r>
              <a:rPr lang="en-GB" sz="2200" dirty="0">
                <a:effectLst/>
                <a:ea typeface="Calibri" panose="020F0502020204030204" pitchFamily="34" charset="0"/>
                <a:cs typeface="Calibri" panose="020F0502020204030204" pitchFamily="34" charset="0"/>
              </a:rPr>
              <a:t>It is important to meet regularly with employer to review needs.</a:t>
            </a:r>
            <a:endParaRPr lang="en-GB" sz="2200" dirty="0">
              <a:effectLst/>
              <a:ea typeface="Calibri" panose="020F0502020204030204" pitchFamily="34" charset="0"/>
              <a:cs typeface="Times New Roman" panose="02020603050405020304" pitchFamily="18" charset="0"/>
            </a:endParaRPr>
          </a:p>
          <a:p>
            <a:endParaRPr lang="en-US" dirty="0"/>
          </a:p>
        </p:txBody>
      </p:sp>
      <p:sp>
        <p:nvSpPr>
          <p:cNvPr id="15" name="TextBox 14">
            <a:extLst>
              <a:ext uri="{FF2B5EF4-FFF2-40B4-BE49-F238E27FC236}">
                <a16:creationId xmlns:a16="http://schemas.microsoft.com/office/drawing/2014/main" id="{F55F9986-4A70-156C-3788-13562D611971}"/>
              </a:ext>
            </a:extLst>
          </p:cNvPr>
          <p:cNvSpPr txBox="1"/>
          <p:nvPr/>
        </p:nvSpPr>
        <p:spPr>
          <a:xfrm>
            <a:off x="2055029" y="2805612"/>
            <a:ext cx="2994148" cy="646331"/>
          </a:xfrm>
          <a:prstGeom prst="rect">
            <a:avLst/>
          </a:prstGeom>
          <a:noFill/>
        </p:spPr>
        <p:txBody>
          <a:bodyPr wrap="square" rtlCol="0">
            <a:spAutoFit/>
          </a:bodyPr>
          <a:lstStyle/>
          <a:p>
            <a:pPr algn="ctr"/>
            <a:r>
              <a:rPr lang="en-GB" sz="1800" dirty="0">
                <a:effectLst/>
                <a:ea typeface="Calibri" panose="020F0502020204030204" pitchFamily="34" charset="0"/>
                <a:cs typeface="Times New Roman" panose="02020603050405020304" pitchFamily="18" charset="0"/>
              </a:rPr>
              <a:t>Contract template for regular reviews</a:t>
            </a:r>
            <a:endParaRPr lang="en-US" dirty="0"/>
          </a:p>
        </p:txBody>
      </p:sp>
      <p:sp>
        <p:nvSpPr>
          <p:cNvPr id="9" name="TextBox 8">
            <a:extLst>
              <a:ext uri="{FF2B5EF4-FFF2-40B4-BE49-F238E27FC236}">
                <a16:creationId xmlns:a16="http://schemas.microsoft.com/office/drawing/2014/main" id="{421B5991-85AC-0D00-FE04-62B795A4F35A}"/>
              </a:ext>
            </a:extLst>
          </p:cNvPr>
          <p:cNvSpPr txBox="1"/>
          <p:nvPr/>
        </p:nvSpPr>
        <p:spPr>
          <a:xfrm>
            <a:off x="5774522" y="2805612"/>
            <a:ext cx="5016614" cy="646331"/>
          </a:xfrm>
          <a:prstGeom prst="rect">
            <a:avLst/>
          </a:prstGeom>
          <a:noFill/>
        </p:spPr>
        <p:txBody>
          <a:bodyPr wrap="square">
            <a:spAutoFit/>
          </a:bodyPr>
          <a:lstStyle/>
          <a:p>
            <a:pPr algn="ctr"/>
            <a:r>
              <a:rPr lang="en-US" dirty="0"/>
              <a:t>Reasonable adjustments passport (with reflective prompts and goal setting sections)</a:t>
            </a:r>
          </a:p>
        </p:txBody>
      </p:sp>
      <p:pic>
        <p:nvPicPr>
          <p:cNvPr id="11" name="Graphic 10" descr="Contract with solid fill">
            <a:extLst>
              <a:ext uri="{FF2B5EF4-FFF2-40B4-BE49-F238E27FC236}">
                <a16:creationId xmlns:a16="http://schemas.microsoft.com/office/drawing/2014/main" id="{A44BC24A-C8B1-A87B-F86A-7695E422B6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8663" y="1400866"/>
            <a:ext cx="1308331" cy="1308331"/>
          </a:xfrm>
          <a:prstGeom prst="rect">
            <a:avLst/>
          </a:prstGeom>
        </p:spPr>
      </p:pic>
      <p:pic>
        <p:nvPicPr>
          <p:cNvPr id="14" name="Graphic 13" descr="Contract with solid fill">
            <a:extLst>
              <a:ext uri="{FF2B5EF4-FFF2-40B4-BE49-F238E27FC236}">
                <a16:creationId xmlns:a16="http://schemas.microsoft.com/office/drawing/2014/main" id="{9A9983F2-22FE-FA84-618E-1B5BD081D7A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97938" y="1400865"/>
            <a:ext cx="1308331" cy="1308331"/>
          </a:xfrm>
          <a:prstGeom prst="rect">
            <a:avLst/>
          </a:prstGeom>
        </p:spPr>
      </p:pic>
    </p:spTree>
    <p:extLst>
      <p:ext uri="{BB962C8B-B14F-4D97-AF65-F5344CB8AC3E}">
        <p14:creationId xmlns:p14="http://schemas.microsoft.com/office/powerpoint/2010/main" val="112123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7B0E8C-EBC7-172D-7634-96854A123401}"/>
              </a:ext>
            </a:extLst>
          </p:cNvPr>
          <p:cNvSpPr>
            <a:spLocks noGrp="1"/>
          </p:cNvSpPr>
          <p:nvPr>
            <p:ph type="body" idx="1"/>
          </p:nvPr>
        </p:nvSpPr>
        <p:spPr/>
        <p:txBody>
          <a:bodyPr>
            <a:normAutofit/>
          </a:bodyPr>
          <a:lstStyle/>
          <a:p>
            <a:r>
              <a:rPr lang="en-US" dirty="0"/>
              <a:t>Employers</a:t>
            </a:r>
          </a:p>
        </p:txBody>
      </p:sp>
      <p:sp>
        <p:nvSpPr>
          <p:cNvPr id="3" name="Title 2">
            <a:extLst>
              <a:ext uri="{FF2B5EF4-FFF2-40B4-BE49-F238E27FC236}">
                <a16:creationId xmlns:a16="http://schemas.microsoft.com/office/drawing/2014/main" id="{B729CA51-F67E-A925-39DE-B648B239D00D}"/>
              </a:ext>
            </a:extLst>
          </p:cNvPr>
          <p:cNvSpPr>
            <a:spLocks noGrp="1"/>
          </p:cNvSpPr>
          <p:nvPr>
            <p:ph type="title"/>
          </p:nvPr>
        </p:nvSpPr>
        <p:spPr/>
        <p:txBody>
          <a:bodyPr/>
          <a:lstStyle/>
          <a:p>
            <a:r>
              <a:rPr lang="en-US" dirty="0"/>
              <a:t>Task 2: Feedback on toolkit content plan</a:t>
            </a:r>
          </a:p>
        </p:txBody>
      </p:sp>
    </p:spTree>
    <p:extLst>
      <p:ext uri="{BB962C8B-B14F-4D97-AF65-F5344CB8AC3E}">
        <p14:creationId xmlns:p14="http://schemas.microsoft.com/office/powerpoint/2010/main" val="1358435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96D5B-C0C6-8AF3-EA55-DCE347744DC9}"/>
              </a:ext>
            </a:extLst>
          </p:cNvPr>
          <p:cNvSpPr>
            <a:spLocks noGrp="1"/>
          </p:cNvSpPr>
          <p:nvPr>
            <p:ph type="sldNum" sz="quarter" idx="12"/>
          </p:nvPr>
        </p:nvSpPr>
        <p:spPr/>
        <p:txBody>
          <a:bodyPr/>
          <a:lstStyle/>
          <a:p>
            <a:fld id="{CBBF530E-1875-46E6-901C-76683197A1B3}" type="slidenum">
              <a:rPr lang="en-GB" smtClean="0"/>
              <a:pPr/>
              <a:t>18</a:t>
            </a:fld>
            <a:endParaRPr lang="en-GB"/>
          </a:p>
        </p:txBody>
      </p:sp>
      <p:sp>
        <p:nvSpPr>
          <p:cNvPr id="3" name="Footer Placeholder 2">
            <a:extLst>
              <a:ext uri="{FF2B5EF4-FFF2-40B4-BE49-F238E27FC236}">
                <a16:creationId xmlns:a16="http://schemas.microsoft.com/office/drawing/2014/main" id="{C4217ACE-5A0F-D996-A447-90D3B46B59DB}"/>
              </a:ext>
            </a:extLst>
          </p:cNvPr>
          <p:cNvSpPr>
            <a:spLocks noGrp="1"/>
          </p:cNvSpPr>
          <p:nvPr>
            <p:ph type="ftr" sz="quarter" idx="11"/>
          </p:nvPr>
        </p:nvSpPr>
        <p:spPr>
          <a:xfrm>
            <a:off x="2344804" y="6356350"/>
            <a:ext cx="4437068"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51B28B8D-9C7F-316B-B71E-E150519FEFD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18EE4499-03B0-BD0A-A0E4-6372E922D7A2}"/>
              </a:ext>
            </a:extLst>
          </p:cNvPr>
          <p:cNvSpPr>
            <a:spLocks noGrp="1"/>
          </p:cNvSpPr>
          <p:nvPr>
            <p:ph type="dt" sz="half" idx="10"/>
          </p:nvPr>
        </p:nvSpPr>
        <p:spPr/>
        <p:txBody>
          <a:bodyPr/>
          <a:lstStyle/>
          <a:p>
            <a:r>
              <a:rPr lang="en-GB" dirty="0"/>
              <a:t>February, 2024</a:t>
            </a:r>
          </a:p>
        </p:txBody>
      </p:sp>
      <p:sp>
        <p:nvSpPr>
          <p:cNvPr id="7" name="Title 6">
            <a:extLst>
              <a:ext uri="{FF2B5EF4-FFF2-40B4-BE49-F238E27FC236}">
                <a16:creationId xmlns:a16="http://schemas.microsoft.com/office/drawing/2014/main" id="{4D51E05B-6B77-BEFF-E34B-72A915A1E117}"/>
              </a:ext>
            </a:extLst>
          </p:cNvPr>
          <p:cNvSpPr>
            <a:spLocks noGrp="1"/>
          </p:cNvSpPr>
          <p:nvPr>
            <p:ph type="title"/>
          </p:nvPr>
        </p:nvSpPr>
        <p:spPr/>
        <p:txBody>
          <a:bodyPr/>
          <a:lstStyle/>
          <a:p>
            <a:r>
              <a:rPr lang="en-US" sz="2800" dirty="0"/>
              <a:t>Step 1: Stroke and communication</a:t>
            </a:r>
          </a:p>
        </p:txBody>
      </p:sp>
      <p:sp>
        <p:nvSpPr>
          <p:cNvPr id="6" name="Rounded Rectangle 5">
            <a:extLst>
              <a:ext uri="{FF2B5EF4-FFF2-40B4-BE49-F238E27FC236}">
                <a16:creationId xmlns:a16="http://schemas.microsoft.com/office/drawing/2014/main" id="{3A887616-27D2-DB82-B804-0BFD4A02ECAE}"/>
              </a:ext>
            </a:extLst>
          </p:cNvPr>
          <p:cNvSpPr/>
          <p:nvPr/>
        </p:nvSpPr>
        <p:spPr>
          <a:xfrm>
            <a:off x="266364" y="3262837"/>
            <a:ext cx="11659272" cy="3104817"/>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nSpc>
                <a:spcPct val="114000"/>
              </a:lnSpc>
            </a:pPr>
            <a:endParaRPr lang="en-US" sz="2200" b="1" dirty="0"/>
          </a:p>
          <a:p>
            <a:pPr>
              <a:lnSpc>
                <a:spcPct val="114000"/>
              </a:lnSpc>
              <a:spcAft>
                <a:spcPts val="600"/>
              </a:spcAft>
            </a:pPr>
            <a:r>
              <a:rPr lang="en-US" sz="2000" b="1" dirty="0"/>
              <a:t>Key messages:</a:t>
            </a:r>
          </a:p>
          <a:p>
            <a:pPr marL="342900" lvl="0" indent="-342900">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Work may not have caused the employee’s stroke and may not damage health in future. </a:t>
            </a:r>
            <a:endParaRPr lang="en-GB" sz="2000" dirty="0">
              <a:effectLst/>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Stroke can have various causes; and affects individuals differently.</a:t>
            </a:r>
            <a:endParaRPr lang="en-GB" sz="2000" dirty="0">
              <a:effectLst/>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Stroke survivors’ residual limitations can affect their work abilities (and can be invisible).</a:t>
            </a:r>
            <a:endParaRPr lang="en-GB" sz="2000" dirty="0">
              <a:effectLst/>
              <a:ea typeface="Calibri" panose="020F0502020204030204" pitchFamily="34" charset="0"/>
              <a:cs typeface="Times New Roman" panose="02020603050405020304" pitchFamily="18" charset="0"/>
            </a:endParaRPr>
          </a:p>
          <a:p>
            <a:pPr marL="342900" lvl="0" indent="-342900">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A sustainable return to work can be possible with the right communication and support. Rehabilitation can be a long process. </a:t>
            </a:r>
            <a:r>
              <a:rPr lang="en-GB" sz="2000" dirty="0">
                <a:ea typeface="Calibri" panose="020F0502020204030204" pitchFamily="34" charset="0"/>
                <a:cs typeface="Calibri" panose="020F0502020204030204" pitchFamily="34" charset="0"/>
              </a:rPr>
              <a:t>G</a:t>
            </a:r>
            <a:r>
              <a:rPr lang="en-GB" sz="2000" dirty="0">
                <a:effectLst/>
                <a:ea typeface="Calibri" panose="020F0502020204030204" pitchFamily="34" charset="0"/>
                <a:cs typeface="Calibri" panose="020F0502020204030204" pitchFamily="34" charset="0"/>
              </a:rPr>
              <a:t>radual trial-and-error approach and regular action planning needed.</a:t>
            </a:r>
          </a:p>
          <a:p>
            <a:pPr marL="342900" lvl="0" indent="-342900">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Early, regular communication with stroke survivor employees is important. Skills and confidence for communicating with stroke survivor employees can be improved through training/education.</a:t>
            </a:r>
            <a:endParaRPr lang="en-GB" sz="2000" dirty="0">
              <a:effectLst/>
              <a:ea typeface="Calibri" panose="020F0502020204030204" pitchFamily="34" charset="0"/>
              <a:cs typeface="Times New Roman" panose="02020603050405020304" pitchFamily="18" charset="0"/>
            </a:endParaRPr>
          </a:p>
          <a:p>
            <a:pPr marL="457200"/>
            <a:endParaRPr lang="en-US" dirty="0"/>
          </a:p>
        </p:txBody>
      </p:sp>
      <p:sp>
        <p:nvSpPr>
          <p:cNvPr id="8" name="TextBox 7">
            <a:extLst>
              <a:ext uri="{FF2B5EF4-FFF2-40B4-BE49-F238E27FC236}">
                <a16:creationId xmlns:a16="http://schemas.microsoft.com/office/drawing/2014/main" id="{4ADCAC82-EE76-FF4F-71F2-1F56D7D5F00A}"/>
              </a:ext>
            </a:extLst>
          </p:cNvPr>
          <p:cNvSpPr txBox="1"/>
          <p:nvPr/>
        </p:nvSpPr>
        <p:spPr>
          <a:xfrm>
            <a:off x="4799781" y="2336016"/>
            <a:ext cx="2435620" cy="830997"/>
          </a:xfrm>
          <a:prstGeom prst="rect">
            <a:avLst/>
          </a:prstGeom>
          <a:noFill/>
        </p:spPr>
        <p:txBody>
          <a:bodyPr wrap="square" rtlCol="0">
            <a:spAutoFit/>
          </a:bodyPr>
          <a:lstStyle/>
          <a:p>
            <a:pPr algn="ctr"/>
            <a:r>
              <a:rPr lang="en-US" sz="1600" dirty="0"/>
              <a:t>Individuals/ </a:t>
            </a:r>
            <a:r>
              <a:rPr lang="en-US" sz="1600" dirty="0" err="1"/>
              <a:t>organisations</a:t>
            </a:r>
            <a:r>
              <a:rPr lang="en-US" sz="1600" dirty="0"/>
              <a:t> to contact for advice and support </a:t>
            </a:r>
          </a:p>
        </p:txBody>
      </p:sp>
      <p:sp>
        <p:nvSpPr>
          <p:cNvPr id="9" name="TextBox 8">
            <a:extLst>
              <a:ext uri="{FF2B5EF4-FFF2-40B4-BE49-F238E27FC236}">
                <a16:creationId xmlns:a16="http://schemas.microsoft.com/office/drawing/2014/main" id="{1B6EA44C-16CE-F6AD-8904-0AEA89DDD5F3}"/>
              </a:ext>
            </a:extLst>
          </p:cNvPr>
          <p:cNvSpPr txBox="1"/>
          <p:nvPr/>
        </p:nvSpPr>
        <p:spPr>
          <a:xfrm>
            <a:off x="2768395" y="2370127"/>
            <a:ext cx="2026752" cy="830997"/>
          </a:xfrm>
          <a:prstGeom prst="rect">
            <a:avLst/>
          </a:prstGeom>
          <a:noFill/>
        </p:spPr>
        <p:txBody>
          <a:bodyPr wrap="square" rtlCol="0">
            <a:spAutoFit/>
          </a:bodyPr>
          <a:lstStyle/>
          <a:p>
            <a:pPr algn="ctr"/>
            <a:r>
              <a:rPr lang="en-US" sz="1600" dirty="0"/>
              <a:t>Reflective prompts re. communication skills/confidence</a:t>
            </a:r>
          </a:p>
        </p:txBody>
      </p:sp>
      <p:sp>
        <p:nvSpPr>
          <p:cNvPr id="11" name="TextBox 10">
            <a:extLst>
              <a:ext uri="{FF2B5EF4-FFF2-40B4-BE49-F238E27FC236}">
                <a16:creationId xmlns:a16="http://schemas.microsoft.com/office/drawing/2014/main" id="{995FE4DB-4758-ECE2-2552-EF5ACFAE86EF}"/>
              </a:ext>
            </a:extLst>
          </p:cNvPr>
          <p:cNvSpPr txBox="1"/>
          <p:nvPr/>
        </p:nvSpPr>
        <p:spPr>
          <a:xfrm>
            <a:off x="7062224" y="2336016"/>
            <a:ext cx="2026752" cy="830997"/>
          </a:xfrm>
          <a:prstGeom prst="rect">
            <a:avLst/>
          </a:prstGeom>
          <a:noFill/>
        </p:spPr>
        <p:txBody>
          <a:bodyPr wrap="square" rtlCol="0">
            <a:spAutoFit/>
          </a:bodyPr>
          <a:lstStyle/>
          <a:p>
            <a:pPr algn="ctr"/>
            <a:r>
              <a:rPr lang="en-US" sz="1600" dirty="0"/>
              <a:t>Template communication schedule</a:t>
            </a:r>
          </a:p>
        </p:txBody>
      </p:sp>
      <p:sp>
        <p:nvSpPr>
          <p:cNvPr id="12" name="TextBox 11">
            <a:extLst>
              <a:ext uri="{FF2B5EF4-FFF2-40B4-BE49-F238E27FC236}">
                <a16:creationId xmlns:a16="http://schemas.microsoft.com/office/drawing/2014/main" id="{DAC2FB71-B45C-D61B-17C4-1A700FFDE3C7}"/>
              </a:ext>
            </a:extLst>
          </p:cNvPr>
          <p:cNvSpPr txBox="1"/>
          <p:nvPr/>
        </p:nvSpPr>
        <p:spPr>
          <a:xfrm>
            <a:off x="354303" y="2315575"/>
            <a:ext cx="2322180" cy="830997"/>
          </a:xfrm>
          <a:prstGeom prst="rect">
            <a:avLst/>
          </a:prstGeom>
          <a:noFill/>
        </p:spPr>
        <p:txBody>
          <a:bodyPr wrap="square" rtlCol="0">
            <a:spAutoFit/>
          </a:bodyPr>
          <a:lstStyle/>
          <a:p>
            <a:pPr algn="ctr"/>
            <a:r>
              <a:rPr lang="en-US" sz="1600" dirty="0"/>
              <a:t>Tailored list of learning recommendations, (based on quiz results)</a:t>
            </a:r>
          </a:p>
        </p:txBody>
      </p:sp>
      <p:sp>
        <p:nvSpPr>
          <p:cNvPr id="13" name="TextBox 12">
            <a:extLst>
              <a:ext uri="{FF2B5EF4-FFF2-40B4-BE49-F238E27FC236}">
                <a16:creationId xmlns:a16="http://schemas.microsoft.com/office/drawing/2014/main" id="{3284B34B-F841-87A6-B6A5-6D69D8011D15}"/>
              </a:ext>
            </a:extLst>
          </p:cNvPr>
          <p:cNvSpPr txBox="1"/>
          <p:nvPr/>
        </p:nvSpPr>
        <p:spPr>
          <a:xfrm>
            <a:off x="8828967" y="2336016"/>
            <a:ext cx="3189509" cy="830997"/>
          </a:xfrm>
          <a:prstGeom prst="rect">
            <a:avLst/>
          </a:prstGeom>
          <a:noFill/>
        </p:spPr>
        <p:txBody>
          <a:bodyPr wrap="square" rtlCol="0">
            <a:spAutoFit/>
          </a:bodyPr>
          <a:lstStyle/>
          <a:p>
            <a:pPr algn="ctr"/>
            <a:r>
              <a:rPr lang="en-US" sz="1600" dirty="0"/>
              <a:t>Template to list potential communication barriers (include example coping strategies)</a:t>
            </a:r>
          </a:p>
        </p:txBody>
      </p:sp>
      <p:pic>
        <p:nvPicPr>
          <p:cNvPr id="16" name="Graphic 15" descr="Thought outline">
            <a:extLst>
              <a:ext uri="{FF2B5EF4-FFF2-40B4-BE49-F238E27FC236}">
                <a16:creationId xmlns:a16="http://schemas.microsoft.com/office/drawing/2014/main" id="{4EAFFD40-0C5F-EDF3-6744-B688AE4AAD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390038" y="1200183"/>
            <a:ext cx="1139087" cy="1139087"/>
          </a:xfrm>
          <a:prstGeom prst="rect">
            <a:avLst/>
          </a:prstGeom>
        </p:spPr>
      </p:pic>
      <p:pic>
        <p:nvPicPr>
          <p:cNvPr id="29" name="Graphic 28" descr="List with solid fill">
            <a:extLst>
              <a:ext uri="{FF2B5EF4-FFF2-40B4-BE49-F238E27FC236}">
                <a16:creationId xmlns:a16="http://schemas.microsoft.com/office/drawing/2014/main" id="{049ADCD9-34FB-4F20-7D16-FE8051C710D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5850" y="1176490"/>
            <a:ext cx="1139085" cy="1139085"/>
          </a:xfrm>
          <a:prstGeom prst="rect">
            <a:avLst/>
          </a:prstGeom>
        </p:spPr>
      </p:pic>
      <p:pic>
        <p:nvPicPr>
          <p:cNvPr id="31" name="Graphic 30" descr="Users with solid fill">
            <a:extLst>
              <a:ext uri="{FF2B5EF4-FFF2-40B4-BE49-F238E27FC236}">
                <a16:creationId xmlns:a16="http://schemas.microsoft.com/office/drawing/2014/main" id="{E7E107AD-20E5-E2D5-CAC2-82C592251F7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50830" y="1260913"/>
            <a:ext cx="1139086" cy="1139086"/>
          </a:xfrm>
          <a:prstGeom prst="rect">
            <a:avLst/>
          </a:prstGeom>
        </p:spPr>
      </p:pic>
      <p:pic>
        <p:nvPicPr>
          <p:cNvPr id="33" name="Graphic 32" descr="Subtitles with solid fill">
            <a:extLst>
              <a:ext uri="{FF2B5EF4-FFF2-40B4-BE49-F238E27FC236}">
                <a16:creationId xmlns:a16="http://schemas.microsoft.com/office/drawing/2014/main" id="{9664A306-8A98-E6EC-5B67-B84076E03AA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782172" y="1188907"/>
            <a:ext cx="1283098" cy="1283098"/>
          </a:xfrm>
          <a:prstGeom prst="rect">
            <a:avLst/>
          </a:prstGeom>
        </p:spPr>
      </p:pic>
      <p:pic>
        <p:nvPicPr>
          <p:cNvPr id="14" name="Graphic 13" descr="Monthly calendar with solid fill">
            <a:extLst>
              <a:ext uri="{FF2B5EF4-FFF2-40B4-BE49-F238E27FC236}">
                <a16:creationId xmlns:a16="http://schemas.microsoft.com/office/drawing/2014/main" id="{D2D240D9-CDFD-12E0-C29F-398C1268AA3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506057" y="1233487"/>
            <a:ext cx="1139085" cy="1139085"/>
          </a:xfrm>
          <a:prstGeom prst="rect">
            <a:avLst/>
          </a:prstGeom>
        </p:spPr>
      </p:pic>
    </p:spTree>
    <p:extLst>
      <p:ext uri="{BB962C8B-B14F-4D97-AF65-F5344CB8AC3E}">
        <p14:creationId xmlns:p14="http://schemas.microsoft.com/office/powerpoint/2010/main" val="1559964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96D5B-C0C6-8AF3-EA55-DCE347744DC9}"/>
              </a:ext>
            </a:extLst>
          </p:cNvPr>
          <p:cNvSpPr>
            <a:spLocks noGrp="1"/>
          </p:cNvSpPr>
          <p:nvPr>
            <p:ph type="sldNum" sz="quarter" idx="12"/>
          </p:nvPr>
        </p:nvSpPr>
        <p:spPr/>
        <p:txBody>
          <a:bodyPr/>
          <a:lstStyle/>
          <a:p>
            <a:fld id="{CBBF530E-1875-46E6-901C-76683197A1B3}" type="slidenum">
              <a:rPr lang="en-GB" smtClean="0"/>
              <a:pPr/>
              <a:t>19</a:t>
            </a:fld>
            <a:endParaRPr lang="en-GB"/>
          </a:p>
        </p:txBody>
      </p:sp>
      <p:sp>
        <p:nvSpPr>
          <p:cNvPr id="3" name="Footer Placeholder 2">
            <a:extLst>
              <a:ext uri="{FF2B5EF4-FFF2-40B4-BE49-F238E27FC236}">
                <a16:creationId xmlns:a16="http://schemas.microsoft.com/office/drawing/2014/main" id="{C4217ACE-5A0F-D996-A447-90D3B46B59DB}"/>
              </a:ext>
            </a:extLst>
          </p:cNvPr>
          <p:cNvSpPr>
            <a:spLocks noGrp="1"/>
          </p:cNvSpPr>
          <p:nvPr>
            <p:ph type="ftr" sz="quarter" idx="11"/>
          </p:nvPr>
        </p:nvSpPr>
        <p:spPr>
          <a:xfrm>
            <a:off x="2344804" y="6356350"/>
            <a:ext cx="4437068"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51B28B8D-9C7F-316B-B71E-E150519FEFD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18EE4499-03B0-BD0A-A0E4-6372E922D7A2}"/>
              </a:ext>
            </a:extLst>
          </p:cNvPr>
          <p:cNvSpPr>
            <a:spLocks noGrp="1"/>
          </p:cNvSpPr>
          <p:nvPr>
            <p:ph type="dt" sz="half" idx="10"/>
          </p:nvPr>
        </p:nvSpPr>
        <p:spPr/>
        <p:txBody>
          <a:bodyPr/>
          <a:lstStyle/>
          <a:p>
            <a:r>
              <a:rPr lang="en-GB" dirty="0"/>
              <a:t>February, 2024</a:t>
            </a:r>
          </a:p>
        </p:txBody>
      </p:sp>
      <p:sp>
        <p:nvSpPr>
          <p:cNvPr id="7" name="Title 6">
            <a:extLst>
              <a:ext uri="{FF2B5EF4-FFF2-40B4-BE49-F238E27FC236}">
                <a16:creationId xmlns:a16="http://schemas.microsoft.com/office/drawing/2014/main" id="{4D51E05B-6B77-BEFF-E34B-72A915A1E117}"/>
              </a:ext>
            </a:extLst>
          </p:cNvPr>
          <p:cNvSpPr>
            <a:spLocks noGrp="1"/>
          </p:cNvSpPr>
          <p:nvPr>
            <p:ph type="title"/>
          </p:nvPr>
        </p:nvSpPr>
        <p:spPr/>
        <p:txBody>
          <a:bodyPr/>
          <a:lstStyle/>
          <a:p>
            <a:r>
              <a:rPr lang="en-US" sz="2800" dirty="0"/>
              <a:t>Step 2: Employers’ roles and responsibilities</a:t>
            </a:r>
          </a:p>
        </p:txBody>
      </p:sp>
      <p:sp>
        <p:nvSpPr>
          <p:cNvPr id="6" name="Rounded Rectangle 5">
            <a:extLst>
              <a:ext uri="{FF2B5EF4-FFF2-40B4-BE49-F238E27FC236}">
                <a16:creationId xmlns:a16="http://schemas.microsoft.com/office/drawing/2014/main" id="{3A887616-27D2-DB82-B804-0BFD4A02ECAE}"/>
              </a:ext>
            </a:extLst>
          </p:cNvPr>
          <p:cNvSpPr/>
          <p:nvPr/>
        </p:nvSpPr>
        <p:spPr>
          <a:xfrm>
            <a:off x="266364" y="3528674"/>
            <a:ext cx="11659272" cy="272985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nSpc>
                <a:spcPct val="114000"/>
              </a:lnSpc>
            </a:pPr>
            <a:endParaRPr lang="en-US" sz="2200" b="1" dirty="0"/>
          </a:p>
          <a:p>
            <a:pPr>
              <a:lnSpc>
                <a:spcPct val="114000"/>
              </a:lnSpc>
              <a:spcAft>
                <a:spcPts val="600"/>
              </a:spcAft>
            </a:pPr>
            <a:r>
              <a:rPr lang="en-US" sz="2200" b="1" dirty="0"/>
              <a:t>Key messages:</a:t>
            </a:r>
          </a:p>
          <a:p>
            <a:pPr marL="342900" lvl="0" indent="-342900">
              <a:lnSpc>
                <a:spcPct val="114000"/>
              </a:lnSpc>
              <a:buFont typeface="Arial" panose="020B0604020202020204" pitchFamily="34" charset="0"/>
              <a:buChar char="•"/>
            </a:pPr>
            <a:r>
              <a:rPr lang="en-GB" sz="2000" dirty="0">
                <a:solidFill>
                  <a:srgbClr val="000000"/>
                </a:solidFill>
                <a:effectLst/>
                <a:ea typeface="Calibri" panose="020F0502020204030204" pitchFamily="34" charset="0"/>
                <a:cs typeface="Calibri" panose="020F0502020204030204" pitchFamily="34" charset="0"/>
              </a:rPr>
              <a:t>Definition of disability according to Equality Act, definition of reasonable adjustments (with examples).</a:t>
            </a:r>
          </a:p>
          <a:p>
            <a:pPr marL="342900" lvl="0" indent="-342900">
              <a:lnSpc>
                <a:spcPct val="114000"/>
              </a:lnSpc>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Employers have various responsibilities (include examples) in supporting the stroke survivor.</a:t>
            </a:r>
            <a:endParaRPr lang="en-GB" sz="2000" dirty="0">
              <a:effectLst/>
              <a:ea typeface="Calibri" panose="020F0502020204030204" pitchFamily="34" charset="0"/>
              <a:cs typeface="Times New Roman" panose="02020603050405020304" pitchFamily="18" charset="0"/>
            </a:endParaRPr>
          </a:p>
          <a:p>
            <a:pPr marL="342900" lvl="0" indent="-342900">
              <a:lnSpc>
                <a:spcPct val="114000"/>
              </a:lnSpc>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Resources available to support stroke survivor may be internal or external to organisation.</a:t>
            </a:r>
            <a:endParaRPr lang="en-GB" sz="2000" dirty="0">
              <a:effectLst/>
              <a:ea typeface="Calibri" panose="020F0502020204030204" pitchFamily="34" charset="0"/>
              <a:cs typeface="Times New Roman" panose="02020603050405020304" pitchFamily="18" charset="0"/>
            </a:endParaRPr>
          </a:p>
          <a:p>
            <a:pPr marL="342900" lvl="0" indent="-342900">
              <a:lnSpc>
                <a:spcPct val="114000"/>
              </a:lnSpc>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Reasonable adjustments are a worthwhile investment for retaining stroke survivor. </a:t>
            </a:r>
          </a:p>
          <a:p>
            <a:pPr marL="342900" lvl="0" indent="-342900">
              <a:lnSpc>
                <a:spcPct val="114000"/>
              </a:lnSpc>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Flexibility is needed (include examples of helpful strategies).</a:t>
            </a:r>
            <a:endParaRPr lang="en-GB" sz="2000" dirty="0">
              <a:effectLst/>
              <a:ea typeface="Calibri" panose="020F0502020204030204" pitchFamily="34" charset="0"/>
              <a:cs typeface="Times New Roman" panose="02020603050405020304" pitchFamily="18" charset="0"/>
            </a:endParaRPr>
          </a:p>
          <a:p>
            <a:endParaRPr lang="en-US" dirty="0"/>
          </a:p>
        </p:txBody>
      </p:sp>
      <p:sp>
        <p:nvSpPr>
          <p:cNvPr id="8" name="TextBox 7">
            <a:extLst>
              <a:ext uri="{FF2B5EF4-FFF2-40B4-BE49-F238E27FC236}">
                <a16:creationId xmlns:a16="http://schemas.microsoft.com/office/drawing/2014/main" id="{4ADCAC82-EE76-FF4F-71F2-1F56D7D5F00A}"/>
              </a:ext>
            </a:extLst>
          </p:cNvPr>
          <p:cNvSpPr txBox="1"/>
          <p:nvPr/>
        </p:nvSpPr>
        <p:spPr>
          <a:xfrm>
            <a:off x="1367547" y="2467148"/>
            <a:ext cx="2971723" cy="830997"/>
          </a:xfrm>
          <a:prstGeom prst="rect">
            <a:avLst/>
          </a:prstGeom>
          <a:noFill/>
        </p:spPr>
        <p:txBody>
          <a:bodyPr wrap="square" rtlCol="0">
            <a:spAutoFit/>
          </a:bodyPr>
          <a:lstStyle/>
          <a:p>
            <a:pPr algn="ctr"/>
            <a:r>
              <a:rPr lang="en-US" sz="1600" dirty="0"/>
              <a:t>Tailored list of learning recommendations (based on drag-and-drop exercise)</a:t>
            </a:r>
          </a:p>
        </p:txBody>
      </p:sp>
      <p:sp>
        <p:nvSpPr>
          <p:cNvPr id="11" name="TextBox 10">
            <a:extLst>
              <a:ext uri="{FF2B5EF4-FFF2-40B4-BE49-F238E27FC236}">
                <a16:creationId xmlns:a16="http://schemas.microsoft.com/office/drawing/2014/main" id="{995FE4DB-4758-ECE2-2552-EF5ACFAE86EF}"/>
              </a:ext>
            </a:extLst>
          </p:cNvPr>
          <p:cNvSpPr txBox="1"/>
          <p:nvPr/>
        </p:nvSpPr>
        <p:spPr>
          <a:xfrm>
            <a:off x="8206796" y="2455176"/>
            <a:ext cx="3824052" cy="584775"/>
          </a:xfrm>
          <a:prstGeom prst="rect">
            <a:avLst/>
          </a:prstGeom>
          <a:noFill/>
        </p:spPr>
        <p:txBody>
          <a:bodyPr wrap="square" rtlCol="0">
            <a:spAutoFit/>
          </a:bodyPr>
          <a:lstStyle/>
          <a:p>
            <a:pPr algn="ctr"/>
            <a:r>
              <a:rPr lang="en-US" sz="1600" dirty="0"/>
              <a:t>Template list of resources (include prompts of things to consider)</a:t>
            </a:r>
          </a:p>
        </p:txBody>
      </p:sp>
      <p:pic>
        <p:nvPicPr>
          <p:cNvPr id="27" name="Graphic 26" descr="CheckList with solid fill">
            <a:extLst>
              <a:ext uri="{FF2B5EF4-FFF2-40B4-BE49-F238E27FC236}">
                <a16:creationId xmlns:a16="http://schemas.microsoft.com/office/drawing/2014/main" id="{36295076-A207-6C5E-CC52-ED77CB987B6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49280" y="1233699"/>
            <a:ext cx="1139085" cy="1139085"/>
          </a:xfrm>
          <a:prstGeom prst="rect">
            <a:avLst/>
          </a:prstGeom>
        </p:spPr>
      </p:pic>
      <p:sp>
        <p:nvSpPr>
          <p:cNvPr id="10" name="TextBox 9">
            <a:extLst>
              <a:ext uri="{FF2B5EF4-FFF2-40B4-BE49-F238E27FC236}">
                <a16:creationId xmlns:a16="http://schemas.microsoft.com/office/drawing/2014/main" id="{FB036D5A-0630-B2FC-9AC6-49685E7AA472}"/>
              </a:ext>
            </a:extLst>
          </p:cNvPr>
          <p:cNvSpPr txBox="1"/>
          <p:nvPr/>
        </p:nvSpPr>
        <p:spPr>
          <a:xfrm>
            <a:off x="4734551" y="2455177"/>
            <a:ext cx="2971723" cy="584775"/>
          </a:xfrm>
          <a:prstGeom prst="rect">
            <a:avLst/>
          </a:prstGeom>
          <a:noFill/>
        </p:spPr>
        <p:txBody>
          <a:bodyPr wrap="square" rtlCol="0">
            <a:spAutoFit/>
          </a:bodyPr>
          <a:lstStyle/>
          <a:p>
            <a:pPr algn="ctr"/>
            <a:r>
              <a:rPr lang="en-US" sz="1600" dirty="0"/>
              <a:t>Template to record additional learning activities</a:t>
            </a:r>
          </a:p>
        </p:txBody>
      </p:sp>
      <p:pic>
        <p:nvPicPr>
          <p:cNvPr id="14" name="Graphic 13" descr="List with solid fill">
            <a:extLst>
              <a:ext uri="{FF2B5EF4-FFF2-40B4-BE49-F238E27FC236}">
                <a16:creationId xmlns:a16="http://schemas.microsoft.com/office/drawing/2014/main" id="{BAE74833-57C2-D699-A422-78FC0141599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283865" y="1219458"/>
            <a:ext cx="1139085" cy="1139085"/>
          </a:xfrm>
          <a:prstGeom prst="rect">
            <a:avLst/>
          </a:prstGeom>
        </p:spPr>
      </p:pic>
      <p:pic>
        <p:nvPicPr>
          <p:cNvPr id="15" name="Graphic 14" descr="List with solid fill">
            <a:extLst>
              <a:ext uri="{FF2B5EF4-FFF2-40B4-BE49-F238E27FC236}">
                <a16:creationId xmlns:a16="http://schemas.microsoft.com/office/drawing/2014/main" id="{075CF651-FE0D-F361-2760-778D916CC52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642787" y="1219458"/>
            <a:ext cx="1139085" cy="1139085"/>
          </a:xfrm>
          <a:prstGeom prst="rect">
            <a:avLst/>
          </a:prstGeom>
        </p:spPr>
      </p:pic>
    </p:spTree>
    <p:extLst>
      <p:ext uri="{BB962C8B-B14F-4D97-AF65-F5344CB8AC3E}">
        <p14:creationId xmlns:p14="http://schemas.microsoft.com/office/powerpoint/2010/main" val="42728154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96D5B-C0C6-8AF3-EA55-DCE347744DC9}"/>
              </a:ext>
            </a:extLst>
          </p:cNvPr>
          <p:cNvSpPr>
            <a:spLocks noGrp="1"/>
          </p:cNvSpPr>
          <p:nvPr>
            <p:ph type="sldNum" sz="quarter" idx="12"/>
          </p:nvPr>
        </p:nvSpPr>
        <p:spPr/>
        <p:txBody>
          <a:bodyPr/>
          <a:lstStyle/>
          <a:p>
            <a:fld id="{CBBF530E-1875-46E6-901C-76683197A1B3}" type="slidenum">
              <a:rPr lang="en-GB" smtClean="0"/>
              <a:pPr/>
              <a:t>20</a:t>
            </a:fld>
            <a:endParaRPr lang="en-GB"/>
          </a:p>
        </p:txBody>
      </p:sp>
      <p:sp>
        <p:nvSpPr>
          <p:cNvPr id="3" name="Footer Placeholder 2">
            <a:extLst>
              <a:ext uri="{FF2B5EF4-FFF2-40B4-BE49-F238E27FC236}">
                <a16:creationId xmlns:a16="http://schemas.microsoft.com/office/drawing/2014/main" id="{C4217ACE-5A0F-D996-A447-90D3B46B59DB}"/>
              </a:ext>
            </a:extLst>
          </p:cNvPr>
          <p:cNvSpPr>
            <a:spLocks noGrp="1"/>
          </p:cNvSpPr>
          <p:nvPr>
            <p:ph type="ftr" sz="quarter" idx="11"/>
          </p:nvPr>
        </p:nvSpPr>
        <p:spPr>
          <a:xfrm>
            <a:off x="2344804" y="6356350"/>
            <a:ext cx="4437068"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51B28B8D-9C7F-316B-B71E-E150519FEFD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18EE4499-03B0-BD0A-A0E4-6372E922D7A2}"/>
              </a:ext>
            </a:extLst>
          </p:cNvPr>
          <p:cNvSpPr>
            <a:spLocks noGrp="1"/>
          </p:cNvSpPr>
          <p:nvPr>
            <p:ph type="dt" sz="half" idx="10"/>
          </p:nvPr>
        </p:nvSpPr>
        <p:spPr/>
        <p:txBody>
          <a:bodyPr/>
          <a:lstStyle/>
          <a:p>
            <a:r>
              <a:rPr lang="en-GB" dirty="0"/>
              <a:t>February, 2024</a:t>
            </a:r>
          </a:p>
        </p:txBody>
      </p:sp>
      <p:sp>
        <p:nvSpPr>
          <p:cNvPr id="7" name="Title 6">
            <a:extLst>
              <a:ext uri="{FF2B5EF4-FFF2-40B4-BE49-F238E27FC236}">
                <a16:creationId xmlns:a16="http://schemas.microsoft.com/office/drawing/2014/main" id="{4D51E05B-6B77-BEFF-E34B-72A915A1E117}"/>
              </a:ext>
            </a:extLst>
          </p:cNvPr>
          <p:cNvSpPr>
            <a:spLocks noGrp="1"/>
          </p:cNvSpPr>
          <p:nvPr>
            <p:ph type="title"/>
          </p:nvPr>
        </p:nvSpPr>
        <p:spPr/>
        <p:txBody>
          <a:bodyPr/>
          <a:lstStyle/>
          <a:p>
            <a:r>
              <a:rPr lang="en-US" sz="2800" dirty="0"/>
              <a:t>Step 3: Understanding stroke survivors’ capabilities, limitations, and needs</a:t>
            </a:r>
          </a:p>
        </p:txBody>
      </p:sp>
      <p:sp>
        <p:nvSpPr>
          <p:cNvPr id="6" name="Rounded Rectangle 5">
            <a:extLst>
              <a:ext uri="{FF2B5EF4-FFF2-40B4-BE49-F238E27FC236}">
                <a16:creationId xmlns:a16="http://schemas.microsoft.com/office/drawing/2014/main" id="{3A887616-27D2-DB82-B804-0BFD4A02ECAE}"/>
              </a:ext>
            </a:extLst>
          </p:cNvPr>
          <p:cNvSpPr/>
          <p:nvPr/>
        </p:nvSpPr>
        <p:spPr>
          <a:xfrm>
            <a:off x="262786" y="3866200"/>
            <a:ext cx="11659272" cy="202158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nSpc>
                <a:spcPct val="114000"/>
              </a:lnSpc>
            </a:pPr>
            <a:endParaRPr lang="en-US" sz="2000" b="1" dirty="0"/>
          </a:p>
          <a:p>
            <a:pPr>
              <a:lnSpc>
                <a:spcPct val="114000"/>
              </a:lnSpc>
              <a:spcAft>
                <a:spcPts val="600"/>
              </a:spcAft>
            </a:pPr>
            <a:r>
              <a:rPr lang="en-US" sz="2000" b="1" dirty="0"/>
              <a:t>Key messages:</a:t>
            </a:r>
          </a:p>
          <a:p>
            <a:pPr marL="285750" lvl="0" indent="-285750">
              <a:lnSpc>
                <a:spcPct val="114000"/>
              </a:lnSpc>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Reminder: Stroke can have various causes; and affects individuals differently.</a:t>
            </a:r>
            <a:endParaRPr lang="en-GB" sz="2000" dirty="0">
              <a:effectLst/>
              <a:ea typeface="Calibri" panose="020F0502020204030204" pitchFamily="34" charset="0"/>
              <a:cs typeface="Times New Roman" panose="02020603050405020304" pitchFamily="18" charset="0"/>
            </a:endParaRPr>
          </a:p>
          <a:p>
            <a:pPr marL="285750" lvl="0" indent="-285750">
              <a:lnSpc>
                <a:spcPct val="114000"/>
              </a:lnSpc>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Communicating with relevant stakeholders about the stroke survivor’s capabilities, limitations, and needs is important for providing tailored support. Include note on confidentiality and importance of consulting stroke survivor first.</a:t>
            </a:r>
            <a:endParaRPr lang="en-GB" sz="2000" dirty="0">
              <a:effectLst/>
              <a:ea typeface="Calibri" panose="020F0502020204030204" pitchFamily="34" charset="0"/>
              <a:cs typeface="Times New Roman" panose="02020603050405020304" pitchFamily="18" charset="0"/>
            </a:endParaRPr>
          </a:p>
          <a:p>
            <a:endParaRPr lang="en-US" dirty="0"/>
          </a:p>
        </p:txBody>
      </p:sp>
      <p:sp>
        <p:nvSpPr>
          <p:cNvPr id="8" name="TextBox 7">
            <a:extLst>
              <a:ext uri="{FF2B5EF4-FFF2-40B4-BE49-F238E27FC236}">
                <a16:creationId xmlns:a16="http://schemas.microsoft.com/office/drawing/2014/main" id="{4ADCAC82-EE76-FF4F-71F2-1F56D7D5F00A}"/>
              </a:ext>
            </a:extLst>
          </p:cNvPr>
          <p:cNvSpPr txBox="1"/>
          <p:nvPr/>
        </p:nvSpPr>
        <p:spPr>
          <a:xfrm>
            <a:off x="2093091" y="2596409"/>
            <a:ext cx="2686221" cy="923330"/>
          </a:xfrm>
          <a:prstGeom prst="rect">
            <a:avLst/>
          </a:prstGeom>
          <a:noFill/>
        </p:spPr>
        <p:txBody>
          <a:bodyPr wrap="square" rtlCol="0">
            <a:spAutoFit/>
          </a:bodyPr>
          <a:lstStyle/>
          <a:p>
            <a:pPr algn="ctr"/>
            <a:r>
              <a:rPr lang="en-US" dirty="0"/>
              <a:t>Individuals/ </a:t>
            </a:r>
            <a:r>
              <a:rPr lang="en-US" dirty="0" err="1"/>
              <a:t>organisations</a:t>
            </a:r>
            <a:r>
              <a:rPr lang="en-US" dirty="0"/>
              <a:t> to contact for advice and support </a:t>
            </a:r>
          </a:p>
        </p:txBody>
      </p:sp>
      <p:pic>
        <p:nvPicPr>
          <p:cNvPr id="31" name="Graphic 30" descr="Users with solid fill">
            <a:extLst>
              <a:ext uri="{FF2B5EF4-FFF2-40B4-BE49-F238E27FC236}">
                <a16:creationId xmlns:a16="http://schemas.microsoft.com/office/drawing/2014/main" id="{E7E107AD-20E5-E2D5-CAC2-82C592251F7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66658" y="1546307"/>
            <a:ext cx="1139086" cy="1139086"/>
          </a:xfrm>
          <a:prstGeom prst="rect">
            <a:avLst/>
          </a:prstGeom>
        </p:spPr>
      </p:pic>
      <p:pic>
        <p:nvPicPr>
          <p:cNvPr id="10" name="Graphic 9" descr="List with solid fill">
            <a:extLst>
              <a:ext uri="{FF2B5EF4-FFF2-40B4-BE49-F238E27FC236}">
                <a16:creationId xmlns:a16="http://schemas.microsoft.com/office/drawing/2014/main" id="{10113D71-3DC1-7D30-BC44-CC16F78A9B9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228494" y="1478823"/>
            <a:ext cx="1274053" cy="1274053"/>
          </a:xfrm>
          <a:prstGeom prst="rect">
            <a:avLst/>
          </a:prstGeom>
        </p:spPr>
      </p:pic>
      <p:sp>
        <p:nvSpPr>
          <p:cNvPr id="14" name="TextBox 13">
            <a:extLst>
              <a:ext uri="{FF2B5EF4-FFF2-40B4-BE49-F238E27FC236}">
                <a16:creationId xmlns:a16="http://schemas.microsoft.com/office/drawing/2014/main" id="{CEA7B677-A0DB-1929-877F-5A88C0182DB9}"/>
              </a:ext>
            </a:extLst>
          </p:cNvPr>
          <p:cNvSpPr txBox="1"/>
          <p:nvPr/>
        </p:nvSpPr>
        <p:spPr>
          <a:xfrm>
            <a:off x="6092422" y="2873408"/>
            <a:ext cx="3791139" cy="646331"/>
          </a:xfrm>
          <a:prstGeom prst="rect">
            <a:avLst/>
          </a:prstGeom>
          <a:noFill/>
        </p:spPr>
        <p:txBody>
          <a:bodyPr wrap="square" rtlCol="0">
            <a:spAutoFit/>
          </a:bodyPr>
          <a:lstStyle/>
          <a:p>
            <a:pPr algn="ctr"/>
            <a:r>
              <a:rPr lang="en-US" dirty="0"/>
              <a:t>Tailored list of potential limitations to ask about (body map activity)</a:t>
            </a:r>
          </a:p>
        </p:txBody>
      </p:sp>
    </p:spTree>
    <p:extLst>
      <p:ext uri="{BB962C8B-B14F-4D97-AF65-F5344CB8AC3E}">
        <p14:creationId xmlns:p14="http://schemas.microsoft.com/office/powerpoint/2010/main" val="30814064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96D5B-C0C6-8AF3-EA55-DCE347744DC9}"/>
              </a:ext>
            </a:extLst>
          </p:cNvPr>
          <p:cNvSpPr>
            <a:spLocks noGrp="1"/>
          </p:cNvSpPr>
          <p:nvPr>
            <p:ph type="sldNum" sz="quarter" idx="12"/>
          </p:nvPr>
        </p:nvSpPr>
        <p:spPr/>
        <p:txBody>
          <a:bodyPr/>
          <a:lstStyle/>
          <a:p>
            <a:fld id="{CBBF530E-1875-46E6-901C-76683197A1B3}" type="slidenum">
              <a:rPr lang="en-GB" smtClean="0"/>
              <a:pPr/>
              <a:t>21</a:t>
            </a:fld>
            <a:endParaRPr lang="en-GB"/>
          </a:p>
        </p:txBody>
      </p:sp>
      <p:sp>
        <p:nvSpPr>
          <p:cNvPr id="3" name="Footer Placeholder 2">
            <a:extLst>
              <a:ext uri="{FF2B5EF4-FFF2-40B4-BE49-F238E27FC236}">
                <a16:creationId xmlns:a16="http://schemas.microsoft.com/office/drawing/2014/main" id="{C4217ACE-5A0F-D996-A447-90D3B46B59DB}"/>
              </a:ext>
            </a:extLst>
          </p:cNvPr>
          <p:cNvSpPr>
            <a:spLocks noGrp="1"/>
          </p:cNvSpPr>
          <p:nvPr>
            <p:ph type="ftr" sz="quarter" idx="11"/>
          </p:nvPr>
        </p:nvSpPr>
        <p:spPr>
          <a:xfrm>
            <a:off x="2344804" y="6356350"/>
            <a:ext cx="4437068"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51B28B8D-9C7F-316B-B71E-E150519FEFD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18EE4499-03B0-BD0A-A0E4-6372E922D7A2}"/>
              </a:ext>
            </a:extLst>
          </p:cNvPr>
          <p:cNvSpPr>
            <a:spLocks noGrp="1"/>
          </p:cNvSpPr>
          <p:nvPr>
            <p:ph type="dt" sz="half" idx="10"/>
          </p:nvPr>
        </p:nvSpPr>
        <p:spPr/>
        <p:txBody>
          <a:bodyPr/>
          <a:lstStyle/>
          <a:p>
            <a:r>
              <a:rPr lang="en-GB" dirty="0"/>
              <a:t>February, 2024</a:t>
            </a:r>
          </a:p>
        </p:txBody>
      </p:sp>
      <p:sp>
        <p:nvSpPr>
          <p:cNvPr id="7" name="Title 6">
            <a:extLst>
              <a:ext uri="{FF2B5EF4-FFF2-40B4-BE49-F238E27FC236}">
                <a16:creationId xmlns:a16="http://schemas.microsoft.com/office/drawing/2014/main" id="{4D51E05B-6B77-BEFF-E34B-72A915A1E117}"/>
              </a:ext>
            </a:extLst>
          </p:cNvPr>
          <p:cNvSpPr>
            <a:spLocks noGrp="1"/>
          </p:cNvSpPr>
          <p:nvPr>
            <p:ph type="title"/>
          </p:nvPr>
        </p:nvSpPr>
        <p:spPr/>
        <p:txBody>
          <a:bodyPr/>
          <a:lstStyle/>
          <a:p>
            <a:r>
              <a:rPr lang="en-US" sz="2800" dirty="0"/>
              <a:t>Step 4: Planning and recording reasonable adjustments</a:t>
            </a:r>
          </a:p>
        </p:txBody>
      </p:sp>
      <p:sp>
        <p:nvSpPr>
          <p:cNvPr id="6" name="Rounded Rectangle 5">
            <a:extLst>
              <a:ext uri="{FF2B5EF4-FFF2-40B4-BE49-F238E27FC236}">
                <a16:creationId xmlns:a16="http://schemas.microsoft.com/office/drawing/2014/main" id="{3A887616-27D2-DB82-B804-0BFD4A02ECAE}"/>
              </a:ext>
            </a:extLst>
          </p:cNvPr>
          <p:cNvSpPr/>
          <p:nvPr/>
        </p:nvSpPr>
        <p:spPr>
          <a:xfrm>
            <a:off x="266364" y="3440260"/>
            <a:ext cx="11659272" cy="2778659"/>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nSpc>
                <a:spcPct val="114000"/>
              </a:lnSpc>
              <a:spcAft>
                <a:spcPts val="600"/>
              </a:spcAft>
            </a:pPr>
            <a:r>
              <a:rPr lang="en-US" sz="2000" b="1" dirty="0"/>
              <a:t>Key messages:</a:t>
            </a:r>
          </a:p>
          <a:p>
            <a:pPr marL="342900" lvl="0" indent="-342900">
              <a:lnSpc>
                <a:spcPct val="114000"/>
              </a:lnSpc>
              <a:buFont typeface="Arial" panose="020B0604020202020204" pitchFamily="34" charset="0"/>
              <a:buChar char="•"/>
            </a:pPr>
            <a:r>
              <a:rPr lang="en-GB" sz="2000" dirty="0">
                <a:solidFill>
                  <a:srgbClr val="000000"/>
                </a:solidFill>
                <a:effectLst/>
                <a:ea typeface="Calibri" panose="020F0502020204030204" pitchFamily="34" charset="0"/>
                <a:cs typeface="Calibri" panose="020F0502020204030204" pitchFamily="34" charset="0"/>
              </a:rPr>
              <a:t>Simulation of work tasks can be helpful for further identifying stroke survivors’ capabilities, limitations, and needs. Some adjustments may not be realised until after RTW. </a:t>
            </a:r>
            <a:endParaRPr lang="en-GB" sz="2000" dirty="0">
              <a:effectLst/>
              <a:ea typeface="Calibri" panose="020F0502020204030204" pitchFamily="34" charset="0"/>
              <a:cs typeface="Times New Roman" panose="02020603050405020304" pitchFamily="18" charset="0"/>
            </a:endParaRPr>
          </a:p>
          <a:p>
            <a:pPr marL="342900" lvl="0" indent="-342900">
              <a:lnSpc>
                <a:spcPct val="114000"/>
              </a:lnSpc>
              <a:buFont typeface="Arial" panose="020B0604020202020204" pitchFamily="34" charset="0"/>
              <a:buChar char="•"/>
            </a:pPr>
            <a:r>
              <a:rPr lang="en-GB" sz="2000" dirty="0">
                <a:solidFill>
                  <a:srgbClr val="000000"/>
                </a:solidFill>
                <a:effectLst/>
                <a:ea typeface="Calibri" panose="020F0502020204030204" pitchFamily="34" charset="0"/>
                <a:cs typeface="Calibri" panose="020F0502020204030204" pitchFamily="34" charset="0"/>
              </a:rPr>
              <a:t>Employers may need help in providing reasonable adjustments and other RTW process actions (e.g., RTW plan). </a:t>
            </a:r>
            <a:endParaRPr lang="en-GB" sz="2000" dirty="0">
              <a:effectLst/>
              <a:ea typeface="Calibri" panose="020F0502020204030204" pitchFamily="34" charset="0"/>
              <a:cs typeface="Times New Roman" panose="02020603050405020304" pitchFamily="18" charset="0"/>
            </a:endParaRPr>
          </a:p>
          <a:p>
            <a:pPr marL="342900" lvl="0" indent="-342900">
              <a:lnSpc>
                <a:spcPct val="114000"/>
              </a:lnSpc>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It is important to think about how stroke survivor’s return may impact wider team. </a:t>
            </a:r>
          </a:p>
          <a:p>
            <a:pPr marL="342900" lvl="0" indent="-342900">
              <a:lnSpc>
                <a:spcPct val="114000"/>
              </a:lnSpc>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Team members can be involved in preparation and planning (with stroke survivor’s consent).</a:t>
            </a:r>
            <a:endParaRPr lang="en-US" sz="2000" dirty="0"/>
          </a:p>
        </p:txBody>
      </p:sp>
      <p:sp>
        <p:nvSpPr>
          <p:cNvPr id="9" name="TextBox 8">
            <a:extLst>
              <a:ext uri="{FF2B5EF4-FFF2-40B4-BE49-F238E27FC236}">
                <a16:creationId xmlns:a16="http://schemas.microsoft.com/office/drawing/2014/main" id="{1B6EA44C-16CE-F6AD-8904-0AEA89DDD5F3}"/>
              </a:ext>
            </a:extLst>
          </p:cNvPr>
          <p:cNvSpPr txBox="1"/>
          <p:nvPr/>
        </p:nvSpPr>
        <p:spPr>
          <a:xfrm>
            <a:off x="279743" y="2421752"/>
            <a:ext cx="2359785" cy="830997"/>
          </a:xfrm>
          <a:prstGeom prst="rect">
            <a:avLst/>
          </a:prstGeom>
          <a:noFill/>
        </p:spPr>
        <p:txBody>
          <a:bodyPr wrap="square" rtlCol="0">
            <a:spAutoFit/>
          </a:bodyPr>
          <a:lstStyle/>
          <a:p>
            <a:pPr algn="ctr"/>
            <a:r>
              <a:rPr lang="en-US" sz="1600" dirty="0"/>
              <a:t>Interactive tool: Provide tailored list of reasonable adjustments</a:t>
            </a:r>
          </a:p>
        </p:txBody>
      </p:sp>
      <p:pic>
        <p:nvPicPr>
          <p:cNvPr id="10" name="Graphic 9" descr="List with solid fill">
            <a:extLst>
              <a:ext uri="{FF2B5EF4-FFF2-40B4-BE49-F238E27FC236}">
                <a16:creationId xmlns:a16="http://schemas.microsoft.com/office/drawing/2014/main" id="{39D107FA-B251-E7FA-D15C-5D9483C2AA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15796" y="1177413"/>
            <a:ext cx="1296606" cy="1296606"/>
          </a:xfrm>
          <a:prstGeom prst="rect">
            <a:avLst/>
          </a:prstGeom>
        </p:spPr>
      </p:pic>
      <p:sp>
        <p:nvSpPr>
          <p:cNvPr id="19" name="TextBox 18">
            <a:extLst>
              <a:ext uri="{FF2B5EF4-FFF2-40B4-BE49-F238E27FC236}">
                <a16:creationId xmlns:a16="http://schemas.microsoft.com/office/drawing/2014/main" id="{C3BE1B45-1B2E-5EDD-241C-C9C7E2A60F9F}"/>
              </a:ext>
            </a:extLst>
          </p:cNvPr>
          <p:cNvSpPr txBox="1"/>
          <p:nvPr/>
        </p:nvSpPr>
        <p:spPr>
          <a:xfrm>
            <a:off x="2377221" y="2433229"/>
            <a:ext cx="2026752" cy="830997"/>
          </a:xfrm>
          <a:prstGeom prst="rect">
            <a:avLst/>
          </a:prstGeom>
          <a:noFill/>
        </p:spPr>
        <p:txBody>
          <a:bodyPr wrap="square" rtlCol="0">
            <a:spAutoFit/>
          </a:bodyPr>
          <a:lstStyle/>
          <a:p>
            <a:pPr algn="ctr"/>
            <a:r>
              <a:rPr lang="en-US" sz="1600" dirty="0"/>
              <a:t>Generic risk assessment template</a:t>
            </a:r>
          </a:p>
        </p:txBody>
      </p:sp>
      <p:sp>
        <p:nvSpPr>
          <p:cNvPr id="20" name="TextBox 19">
            <a:extLst>
              <a:ext uri="{FF2B5EF4-FFF2-40B4-BE49-F238E27FC236}">
                <a16:creationId xmlns:a16="http://schemas.microsoft.com/office/drawing/2014/main" id="{2016BF2D-C1D6-78F6-2E80-9A2E33933283}"/>
              </a:ext>
            </a:extLst>
          </p:cNvPr>
          <p:cNvSpPr txBox="1"/>
          <p:nvPr/>
        </p:nvSpPr>
        <p:spPr>
          <a:xfrm>
            <a:off x="4124238" y="2423993"/>
            <a:ext cx="2070014" cy="830997"/>
          </a:xfrm>
          <a:prstGeom prst="rect">
            <a:avLst/>
          </a:prstGeom>
          <a:noFill/>
        </p:spPr>
        <p:txBody>
          <a:bodyPr wrap="square" rtlCol="0">
            <a:spAutoFit/>
          </a:bodyPr>
          <a:lstStyle/>
          <a:p>
            <a:pPr algn="ctr"/>
            <a:r>
              <a:rPr lang="en-US" sz="1600" dirty="0"/>
              <a:t>Template for identifying potential problems upon RTW</a:t>
            </a:r>
          </a:p>
        </p:txBody>
      </p:sp>
      <p:sp>
        <p:nvSpPr>
          <p:cNvPr id="21" name="TextBox 20">
            <a:extLst>
              <a:ext uri="{FF2B5EF4-FFF2-40B4-BE49-F238E27FC236}">
                <a16:creationId xmlns:a16="http://schemas.microsoft.com/office/drawing/2014/main" id="{A6B168ED-A305-0AE0-CA06-135412B823F1}"/>
              </a:ext>
            </a:extLst>
          </p:cNvPr>
          <p:cNvSpPr txBox="1"/>
          <p:nvPr/>
        </p:nvSpPr>
        <p:spPr>
          <a:xfrm>
            <a:off x="6252396" y="2415763"/>
            <a:ext cx="1458909" cy="830997"/>
          </a:xfrm>
          <a:prstGeom prst="rect">
            <a:avLst/>
          </a:prstGeom>
          <a:noFill/>
        </p:spPr>
        <p:txBody>
          <a:bodyPr wrap="square" rtlCol="0">
            <a:spAutoFit/>
          </a:bodyPr>
          <a:lstStyle/>
          <a:p>
            <a:pPr algn="ctr"/>
            <a:r>
              <a:rPr lang="en-US" sz="1600" dirty="0"/>
              <a:t>Template for listing coping strategies</a:t>
            </a:r>
          </a:p>
        </p:txBody>
      </p:sp>
      <p:sp>
        <p:nvSpPr>
          <p:cNvPr id="22" name="TextBox 21">
            <a:extLst>
              <a:ext uri="{FF2B5EF4-FFF2-40B4-BE49-F238E27FC236}">
                <a16:creationId xmlns:a16="http://schemas.microsoft.com/office/drawing/2014/main" id="{1CD1FFB6-E168-E598-02F6-228DF878DD15}"/>
              </a:ext>
            </a:extLst>
          </p:cNvPr>
          <p:cNvSpPr txBox="1"/>
          <p:nvPr/>
        </p:nvSpPr>
        <p:spPr>
          <a:xfrm>
            <a:off x="7726692" y="2415764"/>
            <a:ext cx="1691377" cy="830997"/>
          </a:xfrm>
          <a:prstGeom prst="rect">
            <a:avLst/>
          </a:prstGeom>
          <a:noFill/>
        </p:spPr>
        <p:txBody>
          <a:bodyPr wrap="square" rtlCol="0">
            <a:spAutoFit/>
          </a:bodyPr>
          <a:lstStyle/>
          <a:p>
            <a:pPr algn="ctr"/>
            <a:r>
              <a:rPr lang="en-US" sz="1600" dirty="0"/>
              <a:t>Reasonable adjustments passport </a:t>
            </a:r>
          </a:p>
        </p:txBody>
      </p:sp>
      <p:sp>
        <p:nvSpPr>
          <p:cNvPr id="23" name="TextBox 22">
            <a:extLst>
              <a:ext uri="{FF2B5EF4-FFF2-40B4-BE49-F238E27FC236}">
                <a16:creationId xmlns:a16="http://schemas.microsoft.com/office/drawing/2014/main" id="{00BCE4D6-3E29-DAA9-ACAB-79EB197FE0C6}"/>
              </a:ext>
            </a:extLst>
          </p:cNvPr>
          <p:cNvSpPr txBox="1"/>
          <p:nvPr/>
        </p:nvSpPr>
        <p:spPr>
          <a:xfrm>
            <a:off x="9396787" y="2415764"/>
            <a:ext cx="1257572" cy="830997"/>
          </a:xfrm>
          <a:prstGeom prst="rect">
            <a:avLst/>
          </a:prstGeom>
          <a:noFill/>
        </p:spPr>
        <p:txBody>
          <a:bodyPr wrap="square" rtlCol="0">
            <a:spAutoFit/>
          </a:bodyPr>
          <a:lstStyle/>
          <a:p>
            <a:pPr algn="ctr"/>
            <a:r>
              <a:rPr lang="en-US" sz="1600" dirty="0"/>
              <a:t>Wellbeing </a:t>
            </a:r>
          </a:p>
          <a:p>
            <a:pPr algn="ctr"/>
            <a:r>
              <a:rPr lang="en-US" sz="1600" dirty="0"/>
              <a:t>action plan </a:t>
            </a:r>
          </a:p>
          <a:p>
            <a:pPr algn="ctr"/>
            <a:r>
              <a:rPr lang="en-US" sz="1600" dirty="0"/>
              <a:t>template</a:t>
            </a:r>
          </a:p>
        </p:txBody>
      </p:sp>
      <p:sp>
        <p:nvSpPr>
          <p:cNvPr id="24" name="TextBox 23">
            <a:extLst>
              <a:ext uri="{FF2B5EF4-FFF2-40B4-BE49-F238E27FC236}">
                <a16:creationId xmlns:a16="http://schemas.microsoft.com/office/drawing/2014/main" id="{7E69B995-2906-52BC-CD51-BC800EDBB20F}"/>
              </a:ext>
            </a:extLst>
          </p:cNvPr>
          <p:cNvSpPr txBox="1"/>
          <p:nvPr/>
        </p:nvSpPr>
        <p:spPr>
          <a:xfrm>
            <a:off x="10725882" y="2467911"/>
            <a:ext cx="1199754" cy="584775"/>
          </a:xfrm>
          <a:prstGeom prst="rect">
            <a:avLst/>
          </a:prstGeom>
          <a:noFill/>
        </p:spPr>
        <p:txBody>
          <a:bodyPr wrap="square" rtlCol="0">
            <a:spAutoFit/>
          </a:bodyPr>
          <a:lstStyle/>
          <a:p>
            <a:pPr algn="ctr"/>
            <a:r>
              <a:rPr lang="en-US" sz="1600" dirty="0"/>
              <a:t>RTW plan </a:t>
            </a:r>
          </a:p>
          <a:p>
            <a:pPr algn="ctr"/>
            <a:r>
              <a:rPr lang="en-US" sz="1600" dirty="0"/>
              <a:t>template</a:t>
            </a:r>
          </a:p>
        </p:txBody>
      </p:sp>
      <p:pic>
        <p:nvPicPr>
          <p:cNvPr id="25" name="Graphic 24" descr="Clipboard Partially Ticked with solid fill">
            <a:extLst>
              <a:ext uri="{FF2B5EF4-FFF2-40B4-BE49-F238E27FC236}">
                <a16:creationId xmlns:a16="http://schemas.microsoft.com/office/drawing/2014/main" id="{44688DBE-E9E3-6CA3-0269-02483515E4D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773931" y="1174180"/>
            <a:ext cx="1257573" cy="1257573"/>
          </a:xfrm>
          <a:prstGeom prst="rect">
            <a:avLst/>
          </a:prstGeom>
        </p:spPr>
      </p:pic>
      <p:pic>
        <p:nvPicPr>
          <p:cNvPr id="26" name="Graphic 25" descr="Iceberg with solid fill">
            <a:extLst>
              <a:ext uri="{FF2B5EF4-FFF2-40B4-BE49-F238E27FC236}">
                <a16:creationId xmlns:a16="http://schemas.microsoft.com/office/drawing/2014/main" id="{BB8AF7C6-7562-93A2-6426-7BF74CE9EEFE}"/>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63338" y="1103171"/>
            <a:ext cx="1257572" cy="1257572"/>
          </a:xfrm>
          <a:prstGeom prst="rect">
            <a:avLst/>
          </a:prstGeom>
        </p:spPr>
      </p:pic>
      <p:pic>
        <p:nvPicPr>
          <p:cNvPr id="28" name="Graphic 27" descr="Contract with solid fill">
            <a:extLst>
              <a:ext uri="{FF2B5EF4-FFF2-40B4-BE49-F238E27FC236}">
                <a16:creationId xmlns:a16="http://schemas.microsoft.com/office/drawing/2014/main" id="{BCB188EB-F7AC-F618-1D84-9F36D369F06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972503" y="1179942"/>
            <a:ext cx="1199754" cy="1199754"/>
          </a:xfrm>
          <a:prstGeom prst="rect">
            <a:avLst/>
          </a:prstGeom>
        </p:spPr>
      </p:pic>
      <p:pic>
        <p:nvPicPr>
          <p:cNvPr id="30" name="Graphic 29" descr="Blueprint with solid fill">
            <a:extLst>
              <a:ext uri="{FF2B5EF4-FFF2-40B4-BE49-F238E27FC236}">
                <a16:creationId xmlns:a16="http://schemas.microsoft.com/office/drawing/2014/main" id="{2A78CB6F-D35B-9230-43A2-2D1647E56B18}"/>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370789" y="1157445"/>
            <a:ext cx="1199754" cy="1199754"/>
          </a:xfrm>
          <a:prstGeom prst="rect">
            <a:avLst/>
          </a:prstGeom>
        </p:spPr>
      </p:pic>
      <p:pic>
        <p:nvPicPr>
          <p:cNvPr id="32" name="Graphic 31" descr="Daily calendar with solid fill">
            <a:extLst>
              <a:ext uri="{FF2B5EF4-FFF2-40B4-BE49-F238E27FC236}">
                <a16:creationId xmlns:a16="http://schemas.microsoft.com/office/drawing/2014/main" id="{0F24DFC3-85ED-DFCA-7BDA-042399B5CCB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712503" y="1260289"/>
            <a:ext cx="1199754" cy="1199754"/>
          </a:xfrm>
          <a:prstGeom prst="rect">
            <a:avLst/>
          </a:prstGeom>
        </p:spPr>
      </p:pic>
      <p:pic>
        <p:nvPicPr>
          <p:cNvPr id="34" name="Graphic 33" descr="List with solid fill">
            <a:extLst>
              <a:ext uri="{FF2B5EF4-FFF2-40B4-BE49-F238E27FC236}">
                <a16:creationId xmlns:a16="http://schemas.microsoft.com/office/drawing/2014/main" id="{CD7ADD71-6B7F-E606-A6F3-68EC501C304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396787" y="1166697"/>
            <a:ext cx="1257572" cy="1257572"/>
          </a:xfrm>
          <a:prstGeom prst="rect">
            <a:avLst/>
          </a:prstGeom>
        </p:spPr>
      </p:pic>
    </p:spTree>
    <p:extLst>
      <p:ext uri="{BB962C8B-B14F-4D97-AF65-F5344CB8AC3E}">
        <p14:creationId xmlns:p14="http://schemas.microsoft.com/office/powerpoint/2010/main" val="29101535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96D5B-C0C6-8AF3-EA55-DCE347744DC9}"/>
              </a:ext>
            </a:extLst>
          </p:cNvPr>
          <p:cNvSpPr>
            <a:spLocks noGrp="1"/>
          </p:cNvSpPr>
          <p:nvPr>
            <p:ph type="sldNum" sz="quarter" idx="12"/>
          </p:nvPr>
        </p:nvSpPr>
        <p:spPr/>
        <p:txBody>
          <a:bodyPr/>
          <a:lstStyle/>
          <a:p>
            <a:fld id="{CBBF530E-1875-46E6-901C-76683197A1B3}" type="slidenum">
              <a:rPr lang="en-GB" smtClean="0"/>
              <a:pPr/>
              <a:t>22</a:t>
            </a:fld>
            <a:endParaRPr lang="en-GB"/>
          </a:p>
        </p:txBody>
      </p:sp>
      <p:sp>
        <p:nvSpPr>
          <p:cNvPr id="3" name="Footer Placeholder 2">
            <a:extLst>
              <a:ext uri="{FF2B5EF4-FFF2-40B4-BE49-F238E27FC236}">
                <a16:creationId xmlns:a16="http://schemas.microsoft.com/office/drawing/2014/main" id="{C4217ACE-5A0F-D996-A447-90D3B46B59DB}"/>
              </a:ext>
            </a:extLst>
          </p:cNvPr>
          <p:cNvSpPr>
            <a:spLocks noGrp="1"/>
          </p:cNvSpPr>
          <p:nvPr>
            <p:ph type="ftr" sz="quarter" idx="11"/>
          </p:nvPr>
        </p:nvSpPr>
        <p:spPr>
          <a:xfrm>
            <a:off x="2344804" y="6356350"/>
            <a:ext cx="4437068"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51B28B8D-9C7F-316B-B71E-E150519FEFD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18EE4499-03B0-BD0A-A0E4-6372E922D7A2}"/>
              </a:ext>
            </a:extLst>
          </p:cNvPr>
          <p:cNvSpPr>
            <a:spLocks noGrp="1"/>
          </p:cNvSpPr>
          <p:nvPr>
            <p:ph type="dt" sz="half" idx="10"/>
          </p:nvPr>
        </p:nvSpPr>
        <p:spPr/>
        <p:txBody>
          <a:bodyPr/>
          <a:lstStyle/>
          <a:p>
            <a:r>
              <a:rPr lang="en-GB" dirty="0"/>
              <a:t>February, 2024</a:t>
            </a:r>
          </a:p>
        </p:txBody>
      </p:sp>
      <p:sp>
        <p:nvSpPr>
          <p:cNvPr id="7" name="Title 6">
            <a:extLst>
              <a:ext uri="{FF2B5EF4-FFF2-40B4-BE49-F238E27FC236}">
                <a16:creationId xmlns:a16="http://schemas.microsoft.com/office/drawing/2014/main" id="{4D51E05B-6B77-BEFF-E34B-72A915A1E117}"/>
              </a:ext>
            </a:extLst>
          </p:cNvPr>
          <p:cNvSpPr>
            <a:spLocks noGrp="1"/>
          </p:cNvSpPr>
          <p:nvPr>
            <p:ph type="title"/>
          </p:nvPr>
        </p:nvSpPr>
        <p:spPr/>
        <p:txBody>
          <a:bodyPr/>
          <a:lstStyle/>
          <a:p>
            <a:r>
              <a:rPr lang="en-US" sz="2800" dirty="0"/>
              <a:t>Step 5: Ongoing review of capabilities, limitations, needs, and reasonable adjustments</a:t>
            </a:r>
          </a:p>
        </p:txBody>
      </p:sp>
      <p:sp>
        <p:nvSpPr>
          <p:cNvPr id="6" name="Rounded Rectangle 5">
            <a:extLst>
              <a:ext uri="{FF2B5EF4-FFF2-40B4-BE49-F238E27FC236}">
                <a16:creationId xmlns:a16="http://schemas.microsoft.com/office/drawing/2014/main" id="{3A887616-27D2-DB82-B804-0BFD4A02ECAE}"/>
              </a:ext>
            </a:extLst>
          </p:cNvPr>
          <p:cNvSpPr/>
          <p:nvPr/>
        </p:nvSpPr>
        <p:spPr>
          <a:xfrm>
            <a:off x="266364" y="3414174"/>
            <a:ext cx="11659272" cy="2642233"/>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nSpc>
                <a:spcPct val="114000"/>
              </a:lnSpc>
            </a:pPr>
            <a:endParaRPr lang="en-US" sz="2000" b="1" dirty="0"/>
          </a:p>
          <a:p>
            <a:pPr>
              <a:lnSpc>
                <a:spcPct val="114000"/>
              </a:lnSpc>
              <a:spcAft>
                <a:spcPts val="600"/>
              </a:spcAft>
            </a:pPr>
            <a:r>
              <a:rPr lang="en-US" sz="2000" b="1" dirty="0"/>
              <a:t>Key messages:</a:t>
            </a:r>
          </a:p>
          <a:p>
            <a:pPr marL="342900" lvl="0" indent="-342900">
              <a:lnSpc>
                <a:spcPct val="114000"/>
              </a:lnSpc>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Stroke survivor’s capabilities, limitations, and needs can change during stroke recovery.</a:t>
            </a:r>
          </a:p>
          <a:p>
            <a:pPr marL="342900" lvl="0" indent="-342900">
              <a:lnSpc>
                <a:spcPct val="114000"/>
              </a:lnSpc>
              <a:buFont typeface="Arial" panose="020B0604020202020204" pitchFamily="34" charset="0"/>
              <a:buChar char="•"/>
            </a:pPr>
            <a:r>
              <a:rPr lang="en-GB" sz="2000" dirty="0">
                <a:ea typeface="Calibri" panose="020F0502020204030204" pitchFamily="34" charset="0"/>
                <a:cs typeface="Calibri" panose="020F0502020204030204" pitchFamily="34" charset="0"/>
              </a:rPr>
              <a:t>R</a:t>
            </a:r>
            <a:r>
              <a:rPr lang="en-GB" sz="2000" dirty="0">
                <a:effectLst/>
                <a:ea typeface="Calibri" panose="020F0502020204030204" pitchFamily="34" charset="0"/>
                <a:cs typeface="Calibri" panose="020F0502020204030204" pitchFamily="34" charset="0"/>
              </a:rPr>
              <a:t>ecovery can be long-term and pre-injury level of capabilities not always reached. </a:t>
            </a:r>
          </a:p>
          <a:p>
            <a:pPr marL="342900" lvl="0" indent="-342900">
              <a:lnSpc>
                <a:spcPct val="114000"/>
              </a:lnSpc>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To ensure continuation of adequate (tailored) support, it is important to meet regularly with stroke survivor to review needs.</a:t>
            </a:r>
            <a:endParaRPr lang="en-GB" sz="2000" dirty="0">
              <a:effectLst/>
              <a:ea typeface="Calibri" panose="020F0502020204030204" pitchFamily="34" charset="0"/>
              <a:cs typeface="Times New Roman" panose="02020603050405020304" pitchFamily="18" charset="0"/>
            </a:endParaRPr>
          </a:p>
          <a:p>
            <a:pPr marL="342900" lvl="0" indent="-342900">
              <a:lnSpc>
                <a:spcPct val="114000"/>
              </a:lnSpc>
              <a:buFont typeface="Arial" panose="020B0604020202020204" pitchFamily="34" charset="0"/>
              <a:buChar char="•"/>
            </a:pPr>
            <a:r>
              <a:rPr lang="en-GB" sz="2000" dirty="0">
                <a:effectLst/>
                <a:ea typeface="Calibri" panose="020F0502020204030204" pitchFamily="34" charset="0"/>
                <a:cs typeface="Calibri" panose="020F0502020204030204" pitchFamily="34" charset="0"/>
              </a:rPr>
              <a:t>Resources, health and safety measures, and confidence/skills for making reasonable adjustments can also change.</a:t>
            </a:r>
            <a:endParaRPr lang="en-GB" sz="2000" dirty="0">
              <a:effectLst/>
              <a:ea typeface="Calibri" panose="020F0502020204030204" pitchFamily="34" charset="0"/>
              <a:cs typeface="Times New Roman" panose="02020603050405020304" pitchFamily="18" charset="0"/>
            </a:endParaRPr>
          </a:p>
          <a:p>
            <a:endParaRPr lang="en-US" dirty="0"/>
          </a:p>
        </p:txBody>
      </p:sp>
      <p:sp>
        <p:nvSpPr>
          <p:cNvPr id="10" name="TextBox 9">
            <a:extLst>
              <a:ext uri="{FF2B5EF4-FFF2-40B4-BE49-F238E27FC236}">
                <a16:creationId xmlns:a16="http://schemas.microsoft.com/office/drawing/2014/main" id="{8C4F782C-ABD3-3540-A0A4-22F6D05DD59A}"/>
              </a:ext>
            </a:extLst>
          </p:cNvPr>
          <p:cNvSpPr txBox="1"/>
          <p:nvPr/>
        </p:nvSpPr>
        <p:spPr>
          <a:xfrm>
            <a:off x="355914" y="2583407"/>
            <a:ext cx="2994148" cy="584775"/>
          </a:xfrm>
          <a:prstGeom prst="rect">
            <a:avLst/>
          </a:prstGeom>
          <a:noFill/>
        </p:spPr>
        <p:txBody>
          <a:bodyPr wrap="square" rtlCol="0">
            <a:spAutoFit/>
          </a:bodyPr>
          <a:lstStyle/>
          <a:p>
            <a:pPr algn="ctr"/>
            <a:r>
              <a:rPr lang="en-GB" sz="1600" dirty="0">
                <a:effectLst/>
                <a:ea typeface="Calibri" panose="020F0502020204030204" pitchFamily="34" charset="0"/>
                <a:cs typeface="Times New Roman" panose="02020603050405020304" pitchFamily="18" charset="0"/>
              </a:rPr>
              <a:t>Contract template for regular reviews</a:t>
            </a:r>
            <a:endParaRPr lang="en-US" sz="1600" dirty="0"/>
          </a:p>
        </p:txBody>
      </p:sp>
      <p:sp>
        <p:nvSpPr>
          <p:cNvPr id="14" name="TextBox 13">
            <a:extLst>
              <a:ext uri="{FF2B5EF4-FFF2-40B4-BE49-F238E27FC236}">
                <a16:creationId xmlns:a16="http://schemas.microsoft.com/office/drawing/2014/main" id="{E2E13BB8-75D5-EE15-9BEF-C9B345AF5D20}"/>
              </a:ext>
            </a:extLst>
          </p:cNvPr>
          <p:cNvSpPr txBox="1"/>
          <p:nvPr/>
        </p:nvSpPr>
        <p:spPr>
          <a:xfrm>
            <a:off x="3406055" y="2583408"/>
            <a:ext cx="2732169" cy="584775"/>
          </a:xfrm>
          <a:prstGeom prst="rect">
            <a:avLst/>
          </a:prstGeom>
          <a:noFill/>
        </p:spPr>
        <p:txBody>
          <a:bodyPr wrap="square">
            <a:spAutoFit/>
          </a:bodyPr>
          <a:lstStyle/>
          <a:p>
            <a:pPr algn="ctr"/>
            <a:r>
              <a:rPr lang="en-US" sz="1600" dirty="0"/>
              <a:t>Reasonable adjustments </a:t>
            </a:r>
          </a:p>
          <a:p>
            <a:pPr algn="ctr"/>
            <a:r>
              <a:rPr lang="en-US" sz="1600" dirty="0"/>
              <a:t>passport </a:t>
            </a:r>
          </a:p>
        </p:txBody>
      </p:sp>
      <p:pic>
        <p:nvPicPr>
          <p:cNvPr id="15" name="Graphic 14" descr="Contract with solid fill">
            <a:extLst>
              <a:ext uri="{FF2B5EF4-FFF2-40B4-BE49-F238E27FC236}">
                <a16:creationId xmlns:a16="http://schemas.microsoft.com/office/drawing/2014/main" id="{6FFC8341-3654-0AB3-5050-4BBC3BD3332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117973" y="1275077"/>
            <a:ext cx="1308331" cy="1308331"/>
          </a:xfrm>
          <a:prstGeom prst="rect">
            <a:avLst/>
          </a:prstGeom>
        </p:spPr>
      </p:pic>
      <p:pic>
        <p:nvPicPr>
          <p:cNvPr id="17" name="Graphic 16" descr="Contract with solid fill">
            <a:extLst>
              <a:ext uri="{FF2B5EF4-FFF2-40B4-BE49-F238E27FC236}">
                <a16:creationId xmlns:a16="http://schemas.microsoft.com/office/drawing/2014/main" id="{5ECB8ED0-3B3A-89BE-A492-C77089BA037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98822" y="1298527"/>
            <a:ext cx="1308331" cy="1308331"/>
          </a:xfrm>
          <a:prstGeom prst="rect">
            <a:avLst/>
          </a:prstGeom>
        </p:spPr>
      </p:pic>
      <p:sp>
        <p:nvSpPr>
          <p:cNvPr id="18" name="TextBox 17">
            <a:extLst>
              <a:ext uri="{FF2B5EF4-FFF2-40B4-BE49-F238E27FC236}">
                <a16:creationId xmlns:a16="http://schemas.microsoft.com/office/drawing/2014/main" id="{2902D3F5-D9F7-098B-4DD8-A90CEC002A7C}"/>
              </a:ext>
            </a:extLst>
          </p:cNvPr>
          <p:cNvSpPr txBox="1"/>
          <p:nvPr/>
        </p:nvSpPr>
        <p:spPr>
          <a:xfrm>
            <a:off x="6128773" y="2609014"/>
            <a:ext cx="2732169" cy="584775"/>
          </a:xfrm>
          <a:prstGeom prst="rect">
            <a:avLst/>
          </a:prstGeom>
          <a:noFill/>
        </p:spPr>
        <p:txBody>
          <a:bodyPr wrap="square">
            <a:spAutoFit/>
          </a:bodyPr>
          <a:lstStyle/>
          <a:p>
            <a:pPr algn="ctr"/>
            <a:r>
              <a:rPr lang="en-US" sz="1600" dirty="0"/>
              <a:t>Reflective prompts to identify learning needs</a:t>
            </a:r>
          </a:p>
        </p:txBody>
      </p:sp>
      <p:sp>
        <p:nvSpPr>
          <p:cNvPr id="19" name="TextBox 18">
            <a:extLst>
              <a:ext uri="{FF2B5EF4-FFF2-40B4-BE49-F238E27FC236}">
                <a16:creationId xmlns:a16="http://schemas.microsoft.com/office/drawing/2014/main" id="{FDE241CF-7B57-5A4C-7F92-235A5357A0BC}"/>
              </a:ext>
            </a:extLst>
          </p:cNvPr>
          <p:cNvSpPr txBox="1"/>
          <p:nvPr/>
        </p:nvSpPr>
        <p:spPr>
          <a:xfrm>
            <a:off x="8785946" y="2609014"/>
            <a:ext cx="2994146" cy="584775"/>
          </a:xfrm>
          <a:prstGeom prst="rect">
            <a:avLst/>
          </a:prstGeom>
          <a:noFill/>
        </p:spPr>
        <p:txBody>
          <a:bodyPr wrap="square">
            <a:spAutoFit/>
          </a:bodyPr>
          <a:lstStyle/>
          <a:p>
            <a:pPr algn="ctr"/>
            <a:r>
              <a:rPr lang="en-US" sz="1600" dirty="0"/>
              <a:t>Template to record additional learning activities</a:t>
            </a:r>
          </a:p>
        </p:txBody>
      </p:sp>
      <p:pic>
        <p:nvPicPr>
          <p:cNvPr id="20" name="Graphic 19" descr="List with solid fill">
            <a:extLst>
              <a:ext uri="{FF2B5EF4-FFF2-40B4-BE49-F238E27FC236}">
                <a16:creationId xmlns:a16="http://schemas.microsoft.com/office/drawing/2014/main" id="{FBDEB246-DC7C-3987-DE0F-6DCD0840192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628853" y="1298527"/>
            <a:ext cx="1308331" cy="1308331"/>
          </a:xfrm>
          <a:prstGeom prst="rect">
            <a:avLst/>
          </a:prstGeom>
        </p:spPr>
      </p:pic>
      <p:pic>
        <p:nvPicPr>
          <p:cNvPr id="21" name="Graphic 20" descr="Thought outline">
            <a:extLst>
              <a:ext uri="{FF2B5EF4-FFF2-40B4-BE49-F238E27FC236}">
                <a16:creationId xmlns:a16="http://schemas.microsoft.com/office/drawing/2014/main" id="{54C914CB-D785-0338-700C-0D3CF7A90DB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88850" y="1334381"/>
            <a:ext cx="1139087" cy="1139087"/>
          </a:xfrm>
          <a:prstGeom prst="rect">
            <a:avLst/>
          </a:prstGeom>
        </p:spPr>
      </p:pic>
    </p:spTree>
    <p:extLst>
      <p:ext uri="{BB962C8B-B14F-4D97-AF65-F5344CB8AC3E}">
        <p14:creationId xmlns:p14="http://schemas.microsoft.com/office/powerpoint/2010/main" val="2070208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441F3506-E2AF-9F49-DC0E-ECB41D5460F9}"/>
              </a:ext>
            </a:extLst>
          </p:cNvPr>
          <p:cNvSpPr>
            <a:spLocks noGrp="1"/>
          </p:cNvSpPr>
          <p:nvPr>
            <p:ph type="title"/>
          </p:nvPr>
        </p:nvSpPr>
        <p:spPr/>
        <p:txBody>
          <a:bodyPr/>
          <a:lstStyle/>
          <a:p>
            <a:r>
              <a:rPr lang="en-US" dirty="0"/>
              <a:t>Any final comments or questions?</a:t>
            </a:r>
          </a:p>
        </p:txBody>
      </p:sp>
      <p:sp>
        <p:nvSpPr>
          <p:cNvPr id="2" name="Slide Number Placeholder 1">
            <a:extLst>
              <a:ext uri="{FF2B5EF4-FFF2-40B4-BE49-F238E27FC236}">
                <a16:creationId xmlns:a16="http://schemas.microsoft.com/office/drawing/2014/main" id="{9BB45E1F-8563-90A4-F267-BAECBEC5A6BE}"/>
              </a:ext>
            </a:extLst>
          </p:cNvPr>
          <p:cNvSpPr>
            <a:spLocks noGrp="1"/>
          </p:cNvSpPr>
          <p:nvPr>
            <p:ph type="sldNum" sz="quarter" idx="4294967295"/>
          </p:nvPr>
        </p:nvSpPr>
        <p:spPr>
          <a:xfrm>
            <a:off x="9285288" y="6356350"/>
            <a:ext cx="2906712" cy="365125"/>
          </a:xfrm>
        </p:spPr>
        <p:txBody>
          <a:bodyPr/>
          <a:lstStyle/>
          <a:p>
            <a:fld id="{CBBF530E-1875-46E6-901C-76683197A1B3}" type="slidenum">
              <a:rPr lang="en-GB" smtClean="0"/>
              <a:pPr/>
              <a:t>23</a:t>
            </a:fld>
            <a:endParaRPr lang="en-GB"/>
          </a:p>
        </p:txBody>
      </p:sp>
    </p:spTree>
    <p:extLst>
      <p:ext uri="{BB962C8B-B14F-4D97-AF65-F5344CB8AC3E}">
        <p14:creationId xmlns:p14="http://schemas.microsoft.com/office/powerpoint/2010/main" val="19107835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14D6-A9AE-A248-8E7E-71BB9381D892}"/>
              </a:ext>
            </a:extLst>
          </p:cNvPr>
          <p:cNvSpPr>
            <a:spLocks noGrp="1"/>
          </p:cNvSpPr>
          <p:nvPr>
            <p:ph type="ctrTitle"/>
          </p:nvPr>
        </p:nvSpPr>
        <p:spPr>
          <a:xfrm>
            <a:off x="2031790" y="243840"/>
            <a:ext cx="8128420" cy="4610390"/>
          </a:xfrm>
        </p:spPr>
        <p:txBody>
          <a:bodyPr/>
          <a:lstStyle/>
          <a:p>
            <a:r>
              <a:rPr lang="en-US" dirty="0"/>
              <a:t>Thank </a:t>
            </a:r>
            <a:r>
              <a:rPr lang="en-US"/>
              <a:t>you </a:t>
            </a:r>
            <a:br>
              <a:rPr lang="en-US" dirty="0"/>
            </a:br>
            <a:br>
              <a:rPr lang="en-US" dirty="0"/>
            </a:br>
            <a:br>
              <a:rPr lang="en-US" dirty="0"/>
            </a:br>
            <a:endParaRPr lang="en-US" b="0" dirty="0"/>
          </a:p>
        </p:txBody>
      </p:sp>
      <p:sp>
        <p:nvSpPr>
          <p:cNvPr id="5" name="TextBox 4">
            <a:extLst>
              <a:ext uri="{FF2B5EF4-FFF2-40B4-BE49-F238E27FC236}">
                <a16:creationId xmlns:a16="http://schemas.microsoft.com/office/drawing/2014/main" id="{47988B4E-B520-CE6D-4FBF-8ED7F8695144}"/>
              </a:ext>
            </a:extLst>
          </p:cNvPr>
          <p:cNvSpPr txBox="1"/>
          <p:nvPr/>
        </p:nvSpPr>
        <p:spPr>
          <a:xfrm>
            <a:off x="3981391" y="2433857"/>
            <a:ext cx="4571180" cy="1631216"/>
          </a:xfrm>
          <a:prstGeom prst="rect">
            <a:avLst/>
          </a:prstGeom>
          <a:noFill/>
        </p:spPr>
        <p:txBody>
          <a:bodyPr wrap="square" rtlCol="0">
            <a:spAutoFit/>
          </a:bodyPr>
          <a:lstStyle/>
          <a:p>
            <a:r>
              <a:rPr lang="en-US" sz="2000" b="0" dirty="0">
                <a:solidFill>
                  <a:schemeClr val="bg1"/>
                </a:solidFill>
              </a:rPr>
              <a:t>If you have anything additional you would like to tell us or ask about, please email: Kristelle.craven1@nottingham.ac.uk</a:t>
            </a:r>
          </a:p>
          <a:p>
            <a:r>
              <a:rPr lang="en-US" sz="2000" b="0" dirty="0">
                <a:solidFill>
                  <a:schemeClr val="bg1"/>
                </a:solidFill>
              </a:rPr>
              <a:t>@</a:t>
            </a:r>
            <a:r>
              <a:rPr lang="en-US" sz="2000" b="0" dirty="0" err="1">
                <a:solidFill>
                  <a:schemeClr val="bg1"/>
                </a:solidFill>
              </a:rPr>
              <a:t>CravenKristelle</a:t>
            </a:r>
            <a:endParaRPr lang="en-US" sz="2000" dirty="0">
              <a:solidFill>
                <a:schemeClr val="bg1"/>
              </a:solidFill>
            </a:endParaRPr>
          </a:p>
        </p:txBody>
      </p:sp>
    </p:spTree>
    <p:extLst>
      <p:ext uri="{BB962C8B-B14F-4D97-AF65-F5344CB8AC3E}">
        <p14:creationId xmlns:p14="http://schemas.microsoft.com/office/powerpoint/2010/main" val="1422394523"/>
      </p:ext>
    </p:extLst>
  </p:cSld>
  <p:clrMapOvr>
    <a:masterClrMapping/>
  </p:clrMapOvr>
</p:sld>
</file>

<file path=ppt/theme/theme1.xml><?xml version="1.0" encoding="utf-8"?>
<a:theme xmlns:a="http://schemas.openxmlformats.org/drawingml/2006/main" name="Office Theme">
  <a:themeElements>
    <a:clrScheme name="University of Nottingham">
      <a:dk1>
        <a:srgbClr val="000000"/>
      </a:dk1>
      <a:lt1>
        <a:srgbClr val="FFFFFF"/>
      </a:lt1>
      <a:dk2>
        <a:srgbClr val="4A4A49"/>
      </a:dk2>
      <a:lt2>
        <a:srgbClr val="92928E"/>
      </a:lt2>
      <a:accent1>
        <a:srgbClr val="009BBD"/>
      </a:accent1>
      <a:accent2>
        <a:srgbClr val="007DA8"/>
      </a:accent2>
      <a:accent3>
        <a:srgbClr val="005697"/>
      </a:accent3>
      <a:accent4>
        <a:srgbClr val="1B2A6B"/>
      </a:accent4>
      <a:accent5>
        <a:srgbClr val="191A4F"/>
      </a:accent5>
      <a:accent6>
        <a:srgbClr val="E52F6D"/>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391EDCFC911F45A9DD8B1389DBAE73" ma:contentTypeVersion="19" ma:contentTypeDescription="Create a new document." ma:contentTypeScope="" ma:versionID="c7bfebefbdf8488fded084c1d1b8d4e1">
  <xsd:schema xmlns:xsd="http://www.w3.org/2001/XMLSchema" xmlns:xs="http://www.w3.org/2001/XMLSchema" xmlns:p="http://schemas.microsoft.com/office/2006/metadata/properties" xmlns:ns2="16640679-8aa6-4262-947d-54cfc3df5a39" xmlns:ns3="c9a8d30e-3eb0-4167-b686-5fd4d1de55fa" targetNamespace="http://schemas.microsoft.com/office/2006/metadata/properties" ma:root="true" ma:fieldsID="9d369873c21424022757cd6027956e38" ns2:_="" ns3:_="">
    <xsd:import namespace="16640679-8aa6-4262-947d-54cfc3df5a39"/>
    <xsd:import namespace="c9a8d30e-3eb0-4167-b686-5fd4d1de55f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640679-8aa6-4262-947d-54cfc3df5a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6624216-d583-4636-a04d-17921d6eaf6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9a8d30e-3eb0-4167-b686-5fd4d1de55f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14155df0-2a5e-4291-af6d-612008b03141}" ma:internalName="TaxCatchAll" ma:showField="CatchAllData" ma:web="c9a8d30e-3eb0-4167-b686-5fd4d1de55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c9a8d30e-3eb0-4167-b686-5fd4d1de55fa">
      <UserInfo>
        <DisplayName>Elliot Hocknull</DisplayName>
        <AccountId>113</AccountId>
        <AccountType/>
      </UserInfo>
      <UserInfo>
        <DisplayName>Dawn Beatson (staff)</DisplayName>
        <AccountId>43</AccountId>
        <AccountType/>
      </UserInfo>
      <UserInfo>
        <DisplayName>Michael Slade</DisplayName>
        <AccountId>6</AccountId>
        <AccountType/>
      </UserInfo>
      <UserInfo>
        <DisplayName>Na Han (staff)</DisplayName>
        <AccountId>22</AccountId>
        <AccountType/>
      </UserInfo>
      <UserInfo>
        <DisplayName>SharingLinks.568d92fe-715a-4d2e-a841-95a5b2b861a8.OrganizationView.a420a648-1a2a-4772-a058-0b3629b0a11e</DisplayName>
        <AccountId>17</AccountId>
        <AccountType/>
      </UserInfo>
      <UserInfo>
        <DisplayName>Una Lilley (staff)</DisplayName>
        <AccountId>6365</AccountId>
        <AccountType/>
      </UserInfo>
    </SharedWithUsers>
    <TaxCatchAll xmlns="c9a8d30e-3eb0-4167-b686-5fd4d1de55fa" xsi:nil="true"/>
    <lcf76f155ced4ddcb4097134ff3c332f xmlns="16640679-8aa6-4262-947d-54cfc3df5a39">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508120-CFC8-4B76-8FB0-3C01ED529F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640679-8aa6-4262-947d-54cfc3df5a39"/>
    <ds:schemaRef ds:uri="c9a8d30e-3eb0-4167-b686-5fd4d1de55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DC6309B-1C52-4FD6-94A2-0113722346F5}">
  <ds:schemaRefs>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http://purl.org/dc/dcmitype/"/>
    <ds:schemaRef ds:uri="http://purl.org/dc/terms/"/>
    <ds:schemaRef ds:uri="http://schemas.microsoft.com/office/infopath/2007/PartnerControls"/>
    <ds:schemaRef ds:uri="c9a8d30e-3eb0-4167-b686-5fd4d1de55fa"/>
    <ds:schemaRef ds:uri="16640679-8aa6-4262-947d-54cfc3df5a39"/>
    <ds:schemaRef ds:uri="http://www.w3.org/XML/1998/namespace"/>
  </ds:schemaRefs>
</ds:datastoreItem>
</file>

<file path=customXml/itemProps3.xml><?xml version="1.0" encoding="utf-8"?>
<ds:datastoreItem xmlns:ds="http://schemas.openxmlformats.org/officeDocument/2006/customXml" ds:itemID="{FF2B19F1-7180-49D0-A3F7-A5B98EF2F8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10336</TotalTime>
  <Words>1904</Words>
  <Application>Microsoft Macintosh PowerPoint</Application>
  <PresentationFormat>Widescreen</PresentationFormat>
  <Paragraphs>294</Paragraphs>
  <Slides>24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Georgia</vt:lpstr>
      <vt:lpstr>Times New Roman</vt:lpstr>
      <vt:lpstr>Wingdings</vt:lpstr>
      <vt:lpstr>Office Theme</vt:lpstr>
      <vt:lpstr>Co-design of a return-to-work toolkit for employers and stroke survivors</vt:lpstr>
      <vt:lpstr>Session agenda</vt:lpstr>
      <vt:lpstr>Word cloud activity</vt:lpstr>
      <vt:lpstr>Introductions</vt:lpstr>
      <vt:lpstr>Project update</vt:lpstr>
      <vt:lpstr>Reminder of priority areas and toolkit goal</vt:lpstr>
      <vt:lpstr>Name and scope of toolkit intervention</vt:lpstr>
      <vt:lpstr>Visual and audio-visual elements of the toolkit</vt:lpstr>
      <vt:lpstr>How the toolkit plan was constructed</vt:lpstr>
      <vt:lpstr>Task 1: Ideas on design of TTEAM intervention logo</vt:lpstr>
      <vt:lpstr>Task 2: Feedback on toolkit content plan</vt:lpstr>
      <vt:lpstr>Step 1: Readiness to start preparing for return to work (RTW)</vt:lpstr>
      <vt:lpstr>Step 2: Appraisal of capabilities, limitations, and needs</vt:lpstr>
      <vt:lpstr>Step 3: Disclosure of needs to employer</vt:lpstr>
      <vt:lpstr>Step 4: Planning and recording reasonable adjustments</vt:lpstr>
      <vt:lpstr>Step 5: Ongoing review of capabilities, limitations, needs, and reasonable adjustments</vt:lpstr>
      <vt:lpstr>Task 2: Feedback on toolkit content plan</vt:lpstr>
      <vt:lpstr>Step 1: Stroke and communication</vt:lpstr>
      <vt:lpstr>Step 2: Employers’ roles and responsibilities</vt:lpstr>
      <vt:lpstr>Step 3: Understanding stroke survivors’ capabilities, limitations, and needs</vt:lpstr>
      <vt:lpstr>Step 4: Planning and recording reasonable adjustments</vt:lpstr>
      <vt:lpstr>Step 5: Ongoing review of capabilities, limitations, needs, and reasonable adjustments</vt:lpstr>
      <vt:lpstr>Any final comments or questions?</vt:lpstr>
      <vt:lpstr>Thank you    </vt:lpstr>
    </vt:vector>
  </TitlesOfParts>
  <Company>University of Nottingham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Teri Browett</dc:creator>
  <cp:lastModifiedBy>Kristelle Craven</cp:lastModifiedBy>
  <cp:revision>257</cp:revision>
  <cp:lastPrinted>2019-11-06T14:12:58Z</cp:lastPrinted>
  <dcterms:created xsi:type="dcterms:W3CDTF">2019-02-06T16:40:25Z</dcterms:created>
  <dcterms:modified xsi:type="dcterms:W3CDTF">2024-01-08T16:32:57Z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0x01010024391EDCFC911F45A9DD8B1389DBAE73</vt:lpwstr>
  </property>
  <property fmtid="{D5CDD505-2E9C-101B-9397-08002B2CF9AE}" pid="3" name="Order">
    <vt:r8>4688300</vt:r8>
  </property>
  <property fmtid="{D5CDD505-2E9C-101B-9397-08002B2CF9AE}" pid="4" name="ComplianceAssetId">
    <vt:lpwstr/>
  </property>
  <property fmtid="{D5CDD505-2E9C-101B-9397-08002B2CF9AE}" pid="5" name="MediaServiceImageTags">
    <vt:lpwstr/>
  </property>
</Properties>
</file>