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12" r:id="rId5"/>
    <p:sldId id="266" r:id="rId6"/>
    <p:sldId id="385" r:id="rId7"/>
    <p:sldId id="386" r:id="rId8"/>
    <p:sldId id="389" r:id="rId9"/>
    <p:sldId id="374" r:id="rId10"/>
    <p:sldId id="387" r:id="rId11"/>
    <p:sldId id="388" r:id="rId12"/>
    <p:sldId id="327" r:id="rId13"/>
    <p:sldId id="392" r:id="rId14"/>
    <p:sldId id="390" r:id="rId15"/>
    <p:sldId id="391" r:id="rId16"/>
    <p:sldId id="288" r:id="rId17"/>
    <p:sldId id="382" r:id="rId18"/>
    <p:sldId id="38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w To Use" id="{59DC7A46-0650-F346-85BA-CBD8695D50F3}">
          <p14:sldIdLst/>
        </p14:section>
        <p14:section name="Title slides" id="{40E0B22D-E7B1-427C-A099-0F753BE7F146}">
          <p14:sldIdLst>
            <p14:sldId id="312"/>
          </p14:sldIdLst>
        </p14:section>
        <p14:section name="Divider slides" id="{78E251D3-DC5E-4B4A-A6B4-4A4589DFF5DC}">
          <p14:sldIdLst>
            <p14:sldId id="266"/>
          </p14:sldIdLst>
        </p14:section>
        <p14:section name="Content slides" id="{E4CE66D5-51B2-4221-BDE9-EB6FBEC7E7C7}">
          <p14:sldIdLst>
            <p14:sldId id="385"/>
            <p14:sldId id="386"/>
            <p14:sldId id="389"/>
            <p14:sldId id="374"/>
            <p14:sldId id="387"/>
            <p14:sldId id="388"/>
            <p14:sldId id="327"/>
            <p14:sldId id="392"/>
            <p14:sldId id="390"/>
            <p14:sldId id="391"/>
            <p14:sldId id="288"/>
            <p14:sldId id="382"/>
            <p14:sldId id="383"/>
          </p14:sldIdLst>
        </p14:section>
        <p14:section name="End slide" id="{25243ED0-1CFE-497A-9F6C-FBC3ECF0C538}">
          <p14:sldIdLst/>
        </p14:section>
        <p14:section name="Useful Objects" id="{5370DAAF-79BA-DE48-9C93-E68413160B1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544" autoAdjust="0"/>
    <p:restoredTop sz="86650" autoAdjust="0"/>
  </p:normalViewPr>
  <p:slideViewPr>
    <p:cSldViewPr snapToGrid="0">
      <p:cViewPr varScale="1">
        <p:scale>
          <a:sx n="91" d="100"/>
          <a:sy n="91" d="100"/>
        </p:scale>
        <p:origin x="408" y="184"/>
      </p:cViewPr>
      <p:guideLst>
        <p:guide orient="horz" pos="2205"/>
        <p:guide pos="3840"/>
        <p:guide pos="3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151" d="100"/>
          <a:sy n="151" d="100"/>
        </p:scale>
        <p:origin x="4640" y="200"/>
      </p:cViewPr>
      <p:guideLst/>
    </p:cSldViewPr>
  </p:notesViewPr>
  <p:gridSpacing cx="182880" cy="18288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2E6814-F3CF-E346-BCA7-590F2EFB349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D61ED73-B3EC-3247-AC82-343FD5392584}">
      <dgm:prSet phldrT="[Text]"/>
      <dgm:spPr/>
      <dgm:t>
        <a:bodyPr/>
        <a:lstStyle/>
        <a:p>
          <a:r>
            <a:rPr lang="en-GB" b="1" i="1" dirty="0"/>
            <a:t>Unaware employee experiencing difficulties with work performance</a:t>
          </a:r>
          <a:endParaRPr lang="en-GB" dirty="0"/>
        </a:p>
      </dgm:t>
    </dgm:pt>
    <dgm:pt modelId="{16A275C3-6A7C-7446-B2A8-F2822D16CB29}" type="parTrans" cxnId="{DF08D036-B7AA-A84D-9131-46F3617B304C}">
      <dgm:prSet/>
      <dgm:spPr/>
      <dgm:t>
        <a:bodyPr/>
        <a:lstStyle/>
        <a:p>
          <a:endParaRPr lang="en-GB"/>
        </a:p>
      </dgm:t>
    </dgm:pt>
    <dgm:pt modelId="{63D8D126-6569-4844-9411-9C995F4FB44C}" type="sibTrans" cxnId="{DF08D036-B7AA-A84D-9131-46F3617B304C}">
      <dgm:prSet/>
      <dgm:spPr/>
      <dgm:t>
        <a:bodyPr/>
        <a:lstStyle/>
        <a:p>
          <a:endParaRPr lang="en-GB"/>
        </a:p>
      </dgm:t>
    </dgm:pt>
    <dgm:pt modelId="{1BC5571C-5C81-5045-81CA-24CB482F8F6C}">
      <dgm:prSet phldrT="[Text]"/>
      <dgm:spPr/>
      <dgm:t>
        <a:bodyPr/>
        <a:lstStyle/>
        <a:p>
          <a:r>
            <a:rPr lang="en-GB" b="1" i="1" dirty="0"/>
            <a:t>Lack of knowledge about ABI and impact on abilities</a:t>
          </a:r>
          <a:endParaRPr lang="en-GB" dirty="0"/>
        </a:p>
      </dgm:t>
    </dgm:pt>
    <dgm:pt modelId="{20EAD0E0-8B6C-034C-B475-456B76994559}" type="parTrans" cxnId="{2571EFD0-CE94-944C-846B-B4AA67732F5E}">
      <dgm:prSet/>
      <dgm:spPr/>
      <dgm:t>
        <a:bodyPr/>
        <a:lstStyle/>
        <a:p>
          <a:endParaRPr lang="en-GB"/>
        </a:p>
      </dgm:t>
    </dgm:pt>
    <dgm:pt modelId="{15C6DB15-BA35-1447-B3E2-6C869CB238D2}" type="sibTrans" cxnId="{2571EFD0-CE94-944C-846B-B4AA67732F5E}">
      <dgm:prSet/>
      <dgm:spPr/>
      <dgm:t>
        <a:bodyPr/>
        <a:lstStyle/>
        <a:p>
          <a:endParaRPr lang="en-GB"/>
        </a:p>
      </dgm:t>
    </dgm:pt>
    <dgm:pt modelId="{C4DFF439-B76A-224D-9975-2D38891A38B9}">
      <dgm:prSet/>
      <dgm:spPr/>
      <dgm:t>
        <a:bodyPr/>
        <a:lstStyle/>
        <a:p>
          <a:r>
            <a:rPr lang="en-GB" b="1" i="1" dirty="0"/>
            <a:t>Lack of knowledge/skill needed for supportive actions for RTW and retention </a:t>
          </a:r>
          <a:endParaRPr lang="en-US" dirty="0"/>
        </a:p>
      </dgm:t>
    </dgm:pt>
    <dgm:pt modelId="{0D9AF589-CD66-0F40-B1D9-D9BB677CDBED}" type="parTrans" cxnId="{08695FFD-AE81-7549-9985-96DD69C877FD}">
      <dgm:prSet/>
      <dgm:spPr/>
      <dgm:t>
        <a:bodyPr/>
        <a:lstStyle/>
        <a:p>
          <a:endParaRPr lang="en-GB"/>
        </a:p>
      </dgm:t>
    </dgm:pt>
    <dgm:pt modelId="{E3BE6E4F-AA9C-8C46-979F-8F653C357CD3}" type="sibTrans" cxnId="{08695FFD-AE81-7549-9985-96DD69C877FD}">
      <dgm:prSet/>
      <dgm:spPr/>
      <dgm:t>
        <a:bodyPr/>
        <a:lstStyle/>
        <a:p>
          <a:endParaRPr lang="en-GB"/>
        </a:p>
      </dgm:t>
    </dgm:pt>
    <dgm:pt modelId="{9C4D0B4A-CA78-1345-B25E-AB3F69BFD85C}">
      <dgm:prSet/>
      <dgm:spPr/>
      <dgm:t>
        <a:bodyPr/>
        <a:lstStyle/>
        <a:p>
          <a:r>
            <a:rPr lang="en-GB" b="1" i="1" dirty="0"/>
            <a:t>Belief that employee (with ABI) presence and work accommodations might jeopardise health and safety of co-workers</a:t>
          </a:r>
          <a:endParaRPr lang="en-US" dirty="0"/>
        </a:p>
      </dgm:t>
    </dgm:pt>
    <dgm:pt modelId="{7D8C8CD1-81B9-9041-BDD1-CA5E79CE8130}" type="parTrans" cxnId="{46C4705F-6813-B847-A34B-53F8FFA98C63}">
      <dgm:prSet/>
      <dgm:spPr/>
      <dgm:t>
        <a:bodyPr/>
        <a:lstStyle/>
        <a:p>
          <a:endParaRPr lang="en-GB"/>
        </a:p>
      </dgm:t>
    </dgm:pt>
    <dgm:pt modelId="{D994AE31-056F-E24C-9BDF-95094CD4AB86}" type="sibTrans" cxnId="{46C4705F-6813-B847-A34B-53F8FFA98C63}">
      <dgm:prSet/>
      <dgm:spPr/>
      <dgm:t>
        <a:bodyPr/>
        <a:lstStyle/>
        <a:p>
          <a:endParaRPr lang="en-GB"/>
        </a:p>
      </dgm:t>
    </dgm:pt>
    <dgm:pt modelId="{C83F36C8-1DED-0C4E-8876-4EA6AA6C7179}" type="pres">
      <dgm:prSet presAssocID="{BE2E6814-F3CF-E346-BCA7-590F2EFB349F}" presName="diagram" presStyleCnt="0">
        <dgm:presLayoutVars>
          <dgm:dir/>
          <dgm:resizeHandles val="exact"/>
        </dgm:presLayoutVars>
      </dgm:prSet>
      <dgm:spPr/>
    </dgm:pt>
    <dgm:pt modelId="{273BB651-1E0A-A54F-9160-9803306A70B5}" type="pres">
      <dgm:prSet presAssocID="{1D61ED73-B3EC-3247-AC82-343FD5392584}" presName="node" presStyleLbl="node1" presStyleIdx="0" presStyleCnt="4">
        <dgm:presLayoutVars>
          <dgm:bulletEnabled val="1"/>
        </dgm:presLayoutVars>
      </dgm:prSet>
      <dgm:spPr/>
    </dgm:pt>
    <dgm:pt modelId="{E0DF2EE1-633D-3B4D-A155-6B2EAC662851}" type="pres">
      <dgm:prSet presAssocID="{63D8D126-6569-4844-9411-9C995F4FB44C}" presName="sibTrans" presStyleCnt="0"/>
      <dgm:spPr/>
    </dgm:pt>
    <dgm:pt modelId="{C5BD14B5-A136-5948-9FF3-9370F71FF315}" type="pres">
      <dgm:prSet presAssocID="{9C4D0B4A-CA78-1345-B25E-AB3F69BFD85C}" presName="node" presStyleLbl="node1" presStyleIdx="1" presStyleCnt="4">
        <dgm:presLayoutVars>
          <dgm:bulletEnabled val="1"/>
        </dgm:presLayoutVars>
      </dgm:prSet>
      <dgm:spPr/>
    </dgm:pt>
    <dgm:pt modelId="{BEEE79E9-C0E8-8043-A669-74EED20393FE}" type="pres">
      <dgm:prSet presAssocID="{D994AE31-056F-E24C-9BDF-95094CD4AB86}" presName="sibTrans" presStyleCnt="0"/>
      <dgm:spPr/>
    </dgm:pt>
    <dgm:pt modelId="{2AC3117C-D9B7-6244-8CF0-A8004084840D}" type="pres">
      <dgm:prSet presAssocID="{1BC5571C-5C81-5045-81CA-24CB482F8F6C}" presName="node" presStyleLbl="node1" presStyleIdx="2" presStyleCnt="4">
        <dgm:presLayoutVars>
          <dgm:bulletEnabled val="1"/>
        </dgm:presLayoutVars>
      </dgm:prSet>
      <dgm:spPr/>
    </dgm:pt>
    <dgm:pt modelId="{B69C06A4-3BC2-4446-AE56-914B21DCE06C}" type="pres">
      <dgm:prSet presAssocID="{15C6DB15-BA35-1447-B3E2-6C869CB238D2}" presName="sibTrans" presStyleCnt="0"/>
      <dgm:spPr/>
    </dgm:pt>
    <dgm:pt modelId="{066C71EE-42DA-5144-9B2A-03BC3FD6DD5F}" type="pres">
      <dgm:prSet presAssocID="{C4DFF439-B76A-224D-9975-2D38891A38B9}" presName="node" presStyleLbl="node1" presStyleIdx="3" presStyleCnt="4">
        <dgm:presLayoutVars>
          <dgm:bulletEnabled val="1"/>
        </dgm:presLayoutVars>
      </dgm:prSet>
      <dgm:spPr/>
    </dgm:pt>
  </dgm:ptLst>
  <dgm:cxnLst>
    <dgm:cxn modelId="{DF08D036-B7AA-A84D-9131-46F3617B304C}" srcId="{BE2E6814-F3CF-E346-BCA7-590F2EFB349F}" destId="{1D61ED73-B3EC-3247-AC82-343FD5392584}" srcOrd="0" destOrd="0" parTransId="{16A275C3-6A7C-7446-B2A8-F2822D16CB29}" sibTransId="{63D8D126-6569-4844-9411-9C995F4FB44C}"/>
    <dgm:cxn modelId="{199FA23A-F140-DE46-A249-C3F550E0C547}" type="presOf" srcId="{9C4D0B4A-CA78-1345-B25E-AB3F69BFD85C}" destId="{C5BD14B5-A136-5948-9FF3-9370F71FF315}" srcOrd="0" destOrd="0" presId="urn:microsoft.com/office/officeart/2005/8/layout/default"/>
    <dgm:cxn modelId="{46C4705F-6813-B847-A34B-53F8FFA98C63}" srcId="{BE2E6814-F3CF-E346-BCA7-590F2EFB349F}" destId="{9C4D0B4A-CA78-1345-B25E-AB3F69BFD85C}" srcOrd="1" destOrd="0" parTransId="{7D8C8CD1-81B9-9041-BDD1-CA5E79CE8130}" sibTransId="{D994AE31-056F-E24C-9BDF-95094CD4AB86}"/>
    <dgm:cxn modelId="{280F0E7B-BA28-6E46-B9DA-18A4A8EC97F1}" type="presOf" srcId="{C4DFF439-B76A-224D-9975-2D38891A38B9}" destId="{066C71EE-42DA-5144-9B2A-03BC3FD6DD5F}" srcOrd="0" destOrd="0" presId="urn:microsoft.com/office/officeart/2005/8/layout/default"/>
    <dgm:cxn modelId="{1C2A7885-A737-7C4A-ABDF-335076FE35A6}" type="presOf" srcId="{BE2E6814-F3CF-E346-BCA7-590F2EFB349F}" destId="{C83F36C8-1DED-0C4E-8876-4EA6AA6C7179}" srcOrd="0" destOrd="0" presId="urn:microsoft.com/office/officeart/2005/8/layout/default"/>
    <dgm:cxn modelId="{681F8F9C-203D-7244-8647-0ED88EF965AE}" type="presOf" srcId="{1BC5571C-5C81-5045-81CA-24CB482F8F6C}" destId="{2AC3117C-D9B7-6244-8CF0-A8004084840D}" srcOrd="0" destOrd="0" presId="urn:microsoft.com/office/officeart/2005/8/layout/default"/>
    <dgm:cxn modelId="{2571EFD0-CE94-944C-846B-B4AA67732F5E}" srcId="{BE2E6814-F3CF-E346-BCA7-590F2EFB349F}" destId="{1BC5571C-5C81-5045-81CA-24CB482F8F6C}" srcOrd="2" destOrd="0" parTransId="{20EAD0E0-8B6C-034C-B475-456B76994559}" sibTransId="{15C6DB15-BA35-1447-B3E2-6C869CB238D2}"/>
    <dgm:cxn modelId="{395D1CEC-5B13-A44D-973A-6F235D4383A9}" type="presOf" srcId="{1D61ED73-B3EC-3247-AC82-343FD5392584}" destId="{273BB651-1E0A-A54F-9160-9803306A70B5}" srcOrd="0" destOrd="0" presId="urn:microsoft.com/office/officeart/2005/8/layout/default"/>
    <dgm:cxn modelId="{08695FFD-AE81-7549-9985-96DD69C877FD}" srcId="{BE2E6814-F3CF-E346-BCA7-590F2EFB349F}" destId="{C4DFF439-B76A-224D-9975-2D38891A38B9}" srcOrd="3" destOrd="0" parTransId="{0D9AF589-CD66-0F40-B1D9-D9BB677CDBED}" sibTransId="{E3BE6E4F-AA9C-8C46-979F-8F653C357CD3}"/>
    <dgm:cxn modelId="{CDB55DC9-2FB3-314A-B04E-A9A895D4BB7B}" type="presParOf" srcId="{C83F36C8-1DED-0C4E-8876-4EA6AA6C7179}" destId="{273BB651-1E0A-A54F-9160-9803306A70B5}" srcOrd="0" destOrd="0" presId="urn:microsoft.com/office/officeart/2005/8/layout/default"/>
    <dgm:cxn modelId="{F5F734EE-635D-7644-8A46-CDC118397C46}" type="presParOf" srcId="{C83F36C8-1DED-0C4E-8876-4EA6AA6C7179}" destId="{E0DF2EE1-633D-3B4D-A155-6B2EAC662851}" srcOrd="1" destOrd="0" presId="urn:microsoft.com/office/officeart/2005/8/layout/default"/>
    <dgm:cxn modelId="{E6B5C879-80B8-2B45-9434-BAA4DE560EB3}" type="presParOf" srcId="{C83F36C8-1DED-0C4E-8876-4EA6AA6C7179}" destId="{C5BD14B5-A136-5948-9FF3-9370F71FF315}" srcOrd="2" destOrd="0" presId="urn:microsoft.com/office/officeart/2005/8/layout/default"/>
    <dgm:cxn modelId="{6933C9C8-CC9B-A742-A2F5-A135D1260FF4}" type="presParOf" srcId="{C83F36C8-1DED-0C4E-8876-4EA6AA6C7179}" destId="{BEEE79E9-C0E8-8043-A669-74EED20393FE}" srcOrd="3" destOrd="0" presId="urn:microsoft.com/office/officeart/2005/8/layout/default"/>
    <dgm:cxn modelId="{60052ADD-3490-8B47-A694-E990A2A9B337}" type="presParOf" srcId="{C83F36C8-1DED-0C4E-8876-4EA6AA6C7179}" destId="{2AC3117C-D9B7-6244-8CF0-A8004084840D}" srcOrd="4" destOrd="0" presId="urn:microsoft.com/office/officeart/2005/8/layout/default"/>
    <dgm:cxn modelId="{7332B980-F959-6D42-9802-ED2DCEC2E4C5}" type="presParOf" srcId="{C83F36C8-1DED-0C4E-8876-4EA6AA6C7179}" destId="{B69C06A4-3BC2-4446-AE56-914B21DCE06C}" srcOrd="5" destOrd="0" presId="urn:microsoft.com/office/officeart/2005/8/layout/default"/>
    <dgm:cxn modelId="{2B3B9A8A-C4A6-264E-A612-EB4DA0911496}" type="presParOf" srcId="{C83F36C8-1DED-0C4E-8876-4EA6AA6C7179}" destId="{066C71EE-42DA-5144-9B2A-03BC3FD6DD5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363CDB-C606-6546-9480-20F70EF7B3FA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GB"/>
        </a:p>
      </dgm:t>
    </dgm:pt>
    <dgm:pt modelId="{E718AB17-1151-754C-9CCF-127A84291D23}">
      <dgm:prSet phldrT="[Text]"/>
      <dgm:spPr/>
      <dgm:t>
        <a:bodyPr/>
        <a:lstStyle/>
        <a:p>
          <a:r>
            <a:rPr lang="en-GB" b="1" i="1" dirty="0"/>
            <a:t>Not aware of impact of residual disabilities on work abilities</a:t>
          </a:r>
          <a:endParaRPr lang="en-GB" dirty="0"/>
        </a:p>
      </dgm:t>
    </dgm:pt>
    <dgm:pt modelId="{5C93552A-2F5F-524D-9587-AB32FBB858D4}" type="parTrans" cxnId="{3DF83411-6C5B-BC4A-AEA6-C914311FA1EE}">
      <dgm:prSet/>
      <dgm:spPr/>
      <dgm:t>
        <a:bodyPr/>
        <a:lstStyle/>
        <a:p>
          <a:endParaRPr lang="en-GB"/>
        </a:p>
      </dgm:t>
    </dgm:pt>
    <dgm:pt modelId="{03C0B896-D707-784E-8223-CFFFDE18F72A}" type="sibTrans" cxnId="{3DF83411-6C5B-BC4A-AEA6-C914311FA1EE}">
      <dgm:prSet/>
      <dgm:spPr/>
      <dgm:t>
        <a:bodyPr/>
        <a:lstStyle/>
        <a:p>
          <a:endParaRPr lang="en-GB"/>
        </a:p>
      </dgm:t>
    </dgm:pt>
    <dgm:pt modelId="{52666664-2D38-354F-BF74-62A5E5494BEC}">
      <dgm:prSet phldrT="[Text]"/>
      <dgm:spPr/>
      <dgm:t>
        <a:bodyPr/>
        <a:lstStyle/>
        <a:p>
          <a:r>
            <a:rPr lang="en-GB" b="1" i="1" dirty="0"/>
            <a:t>Too driven; overexert self or put pressure on self to RTW early</a:t>
          </a:r>
          <a:endParaRPr lang="en-GB" dirty="0"/>
        </a:p>
      </dgm:t>
    </dgm:pt>
    <dgm:pt modelId="{C570F1C7-DDD7-534C-868C-E1B014943D7C}" type="parTrans" cxnId="{CF58C5E0-916D-3E4F-A444-BD77F08B32FB}">
      <dgm:prSet/>
      <dgm:spPr/>
      <dgm:t>
        <a:bodyPr/>
        <a:lstStyle/>
        <a:p>
          <a:endParaRPr lang="en-GB"/>
        </a:p>
      </dgm:t>
    </dgm:pt>
    <dgm:pt modelId="{C19F1DA9-A60B-1F4B-A4D0-E07B3EEA0BCA}" type="sibTrans" cxnId="{CF58C5E0-916D-3E4F-A444-BD77F08B32FB}">
      <dgm:prSet/>
      <dgm:spPr/>
      <dgm:t>
        <a:bodyPr/>
        <a:lstStyle/>
        <a:p>
          <a:endParaRPr lang="en-GB"/>
        </a:p>
      </dgm:t>
    </dgm:pt>
    <dgm:pt modelId="{A5911F37-994C-E841-B6D1-23F50D89507D}" type="pres">
      <dgm:prSet presAssocID="{02363CDB-C606-6546-9480-20F70EF7B3FA}" presName="diagram" presStyleCnt="0">
        <dgm:presLayoutVars>
          <dgm:dir/>
          <dgm:resizeHandles val="exact"/>
        </dgm:presLayoutVars>
      </dgm:prSet>
      <dgm:spPr/>
    </dgm:pt>
    <dgm:pt modelId="{CE7F8088-8DAC-4040-805B-15F2C5808D0C}" type="pres">
      <dgm:prSet presAssocID="{E718AB17-1151-754C-9CCF-127A84291D23}" presName="node" presStyleLbl="node1" presStyleIdx="0" presStyleCnt="2">
        <dgm:presLayoutVars>
          <dgm:bulletEnabled val="1"/>
        </dgm:presLayoutVars>
      </dgm:prSet>
      <dgm:spPr/>
    </dgm:pt>
    <dgm:pt modelId="{8AE11487-E20F-D447-ACBC-B49527D70511}" type="pres">
      <dgm:prSet presAssocID="{03C0B896-D707-784E-8223-CFFFDE18F72A}" presName="sibTrans" presStyleCnt="0"/>
      <dgm:spPr/>
    </dgm:pt>
    <dgm:pt modelId="{9B314FD7-BAD9-BB42-AEB2-59B3AE0D0256}" type="pres">
      <dgm:prSet presAssocID="{52666664-2D38-354F-BF74-62A5E5494BEC}" presName="node" presStyleLbl="node1" presStyleIdx="1" presStyleCnt="2">
        <dgm:presLayoutVars>
          <dgm:bulletEnabled val="1"/>
        </dgm:presLayoutVars>
      </dgm:prSet>
      <dgm:spPr/>
    </dgm:pt>
  </dgm:ptLst>
  <dgm:cxnLst>
    <dgm:cxn modelId="{3DF83411-6C5B-BC4A-AEA6-C914311FA1EE}" srcId="{02363CDB-C606-6546-9480-20F70EF7B3FA}" destId="{E718AB17-1151-754C-9CCF-127A84291D23}" srcOrd="0" destOrd="0" parTransId="{5C93552A-2F5F-524D-9587-AB32FBB858D4}" sibTransId="{03C0B896-D707-784E-8223-CFFFDE18F72A}"/>
    <dgm:cxn modelId="{40E75018-880E-DC4E-B20D-98BA868514C8}" type="presOf" srcId="{52666664-2D38-354F-BF74-62A5E5494BEC}" destId="{9B314FD7-BAD9-BB42-AEB2-59B3AE0D0256}" srcOrd="0" destOrd="0" presId="urn:microsoft.com/office/officeart/2005/8/layout/default"/>
    <dgm:cxn modelId="{4D07E271-9BB5-0147-8B16-00C2F11B9B9D}" type="presOf" srcId="{02363CDB-C606-6546-9480-20F70EF7B3FA}" destId="{A5911F37-994C-E841-B6D1-23F50D89507D}" srcOrd="0" destOrd="0" presId="urn:microsoft.com/office/officeart/2005/8/layout/default"/>
    <dgm:cxn modelId="{95885B7F-A132-8647-929F-EB44E8653B35}" type="presOf" srcId="{E718AB17-1151-754C-9CCF-127A84291D23}" destId="{CE7F8088-8DAC-4040-805B-15F2C5808D0C}" srcOrd="0" destOrd="0" presId="urn:microsoft.com/office/officeart/2005/8/layout/default"/>
    <dgm:cxn modelId="{CF58C5E0-916D-3E4F-A444-BD77F08B32FB}" srcId="{02363CDB-C606-6546-9480-20F70EF7B3FA}" destId="{52666664-2D38-354F-BF74-62A5E5494BEC}" srcOrd="1" destOrd="0" parTransId="{C570F1C7-DDD7-534C-868C-E1B014943D7C}" sibTransId="{C19F1DA9-A60B-1F4B-A4D0-E07B3EEA0BCA}"/>
    <dgm:cxn modelId="{0F0CF3E0-5226-CD41-A72E-086B5ED698D6}" type="presParOf" srcId="{A5911F37-994C-E841-B6D1-23F50D89507D}" destId="{CE7F8088-8DAC-4040-805B-15F2C5808D0C}" srcOrd="0" destOrd="0" presId="urn:microsoft.com/office/officeart/2005/8/layout/default"/>
    <dgm:cxn modelId="{65F1A9EE-7EC3-544E-9E17-FC9A45CA7335}" type="presParOf" srcId="{A5911F37-994C-E841-B6D1-23F50D89507D}" destId="{8AE11487-E20F-D447-ACBC-B49527D70511}" srcOrd="1" destOrd="0" presId="urn:microsoft.com/office/officeart/2005/8/layout/default"/>
    <dgm:cxn modelId="{DCDBC66F-FD4D-3845-863A-7AC899190C7B}" type="presParOf" srcId="{A5911F37-994C-E841-B6D1-23F50D89507D}" destId="{9B314FD7-BAD9-BB42-AEB2-59B3AE0D0256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41D458-2800-6741-9AD0-B1BE02791D8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58E6926-4BD6-424A-9B86-509DF1C27ECD}">
      <dgm:prSet phldrT="[Text]"/>
      <dgm:spPr>
        <a:solidFill>
          <a:schemeClr val="accent4"/>
        </a:solidFill>
      </dgm:spPr>
      <dgm:t>
        <a:bodyPr/>
        <a:lstStyle/>
        <a:p>
          <a:r>
            <a:rPr lang="en-GB" b="1" i="1" dirty="0"/>
            <a:t>Inadequate communication from health professionals regarding diagnosis and treatment </a:t>
          </a:r>
          <a:endParaRPr lang="en-GB" dirty="0"/>
        </a:p>
      </dgm:t>
    </dgm:pt>
    <dgm:pt modelId="{9B634A99-CDCA-F045-B43E-831E95EAD052}" type="parTrans" cxnId="{F54B7199-C362-A74B-ADD5-729D8CE644B6}">
      <dgm:prSet/>
      <dgm:spPr/>
      <dgm:t>
        <a:bodyPr/>
        <a:lstStyle/>
        <a:p>
          <a:endParaRPr lang="en-GB"/>
        </a:p>
      </dgm:t>
    </dgm:pt>
    <dgm:pt modelId="{208D6C01-274D-EE46-8188-5AF37F507C84}" type="sibTrans" cxnId="{F54B7199-C362-A74B-ADD5-729D8CE644B6}">
      <dgm:prSet/>
      <dgm:spPr/>
      <dgm:t>
        <a:bodyPr/>
        <a:lstStyle/>
        <a:p>
          <a:endParaRPr lang="en-GB"/>
        </a:p>
      </dgm:t>
    </dgm:pt>
    <dgm:pt modelId="{25E3564C-A756-4E45-B4B2-AEA71B740A04}">
      <dgm:prSet phldrT="[Text]"/>
      <dgm:spPr>
        <a:solidFill>
          <a:schemeClr val="accent4"/>
        </a:solidFill>
      </dgm:spPr>
      <dgm:t>
        <a:bodyPr/>
        <a:lstStyle/>
        <a:p>
          <a:r>
            <a:rPr lang="en-GB" b="1" i="1" dirty="0"/>
            <a:t>Lack of support from superiors or other staff (e.g., HR)</a:t>
          </a:r>
          <a:endParaRPr lang="en-GB" dirty="0"/>
        </a:p>
      </dgm:t>
    </dgm:pt>
    <dgm:pt modelId="{8758EB28-19AE-CC46-AD22-3312E732E3E2}" type="parTrans" cxnId="{9F9BAA03-EC67-A84F-BC16-4F48FD631461}">
      <dgm:prSet/>
      <dgm:spPr/>
      <dgm:t>
        <a:bodyPr/>
        <a:lstStyle/>
        <a:p>
          <a:endParaRPr lang="en-GB"/>
        </a:p>
      </dgm:t>
    </dgm:pt>
    <dgm:pt modelId="{9E96F42A-2D07-9946-9550-6EA9F7D34C23}" type="sibTrans" cxnId="{9F9BAA03-EC67-A84F-BC16-4F48FD631461}">
      <dgm:prSet/>
      <dgm:spPr/>
      <dgm:t>
        <a:bodyPr/>
        <a:lstStyle/>
        <a:p>
          <a:endParaRPr lang="en-GB"/>
        </a:p>
      </dgm:t>
    </dgm:pt>
    <dgm:pt modelId="{0F2C87A9-E254-3647-B622-C01E7D0413AA}">
      <dgm:prSet phldrT="[Text]"/>
      <dgm:spPr>
        <a:solidFill>
          <a:schemeClr val="accent4"/>
        </a:solidFill>
      </dgm:spPr>
      <dgm:t>
        <a:bodyPr/>
        <a:lstStyle/>
        <a:p>
          <a:r>
            <a:rPr lang="en-GB" b="1" i="1" dirty="0"/>
            <a:t>Some work accommodations reduce productivity and damage financial status of organisation</a:t>
          </a:r>
          <a:endParaRPr lang="en-GB" dirty="0"/>
        </a:p>
      </dgm:t>
    </dgm:pt>
    <dgm:pt modelId="{F27BCBFD-07C9-BB42-ADAB-CA43323040F9}" type="parTrans" cxnId="{53BBB514-06D7-7F48-ADB8-2033671A4A09}">
      <dgm:prSet/>
      <dgm:spPr/>
      <dgm:t>
        <a:bodyPr/>
        <a:lstStyle/>
        <a:p>
          <a:endParaRPr lang="en-GB"/>
        </a:p>
      </dgm:t>
    </dgm:pt>
    <dgm:pt modelId="{7104AA1A-35B3-C740-8A84-57F8EAAE5B21}" type="sibTrans" cxnId="{53BBB514-06D7-7F48-ADB8-2033671A4A09}">
      <dgm:prSet/>
      <dgm:spPr/>
      <dgm:t>
        <a:bodyPr/>
        <a:lstStyle/>
        <a:p>
          <a:endParaRPr lang="en-GB"/>
        </a:p>
      </dgm:t>
    </dgm:pt>
    <dgm:pt modelId="{4CC16B79-AE64-154C-9F2D-3B3A6B756250}">
      <dgm:prSet phldrT="[Text]"/>
      <dgm:spPr>
        <a:solidFill>
          <a:schemeClr val="accent4"/>
        </a:solidFill>
      </dgm:spPr>
      <dgm:t>
        <a:bodyPr/>
        <a:lstStyle/>
        <a:p>
          <a:r>
            <a:rPr lang="en-GB" b="1" i="1" dirty="0"/>
            <a:t>Changes within organisation during employee absence (procedures, clientele, computer software, </a:t>
          </a:r>
          <a:r>
            <a:rPr lang="en-GB" b="1" i="1" u="none" dirty="0"/>
            <a:t>reorganisation of roles) </a:t>
          </a:r>
          <a:r>
            <a:rPr lang="en-GB" b="1" i="1" dirty="0"/>
            <a:t>can hinder employee RTW</a:t>
          </a:r>
          <a:endParaRPr lang="en-GB" dirty="0"/>
        </a:p>
      </dgm:t>
    </dgm:pt>
    <dgm:pt modelId="{A7C4AF68-5854-BD4A-9765-ECC036E4B186}" type="parTrans" cxnId="{593FD24A-B650-5A45-9C16-835C658BCCEC}">
      <dgm:prSet/>
      <dgm:spPr/>
      <dgm:t>
        <a:bodyPr/>
        <a:lstStyle/>
        <a:p>
          <a:endParaRPr lang="en-GB"/>
        </a:p>
      </dgm:t>
    </dgm:pt>
    <dgm:pt modelId="{906C6711-7D5C-D047-8BAE-8BFCAE88679A}" type="sibTrans" cxnId="{593FD24A-B650-5A45-9C16-835C658BCCEC}">
      <dgm:prSet/>
      <dgm:spPr/>
      <dgm:t>
        <a:bodyPr/>
        <a:lstStyle/>
        <a:p>
          <a:endParaRPr lang="en-GB"/>
        </a:p>
      </dgm:t>
    </dgm:pt>
    <dgm:pt modelId="{C4F86DD8-3B06-844B-B509-2A3A7CEB4409}" type="pres">
      <dgm:prSet presAssocID="{7A41D458-2800-6741-9AD0-B1BE02791D87}" presName="diagram" presStyleCnt="0">
        <dgm:presLayoutVars>
          <dgm:dir/>
          <dgm:resizeHandles val="exact"/>
        </dgm:presLayoutVars>
      </dgm:prSet>
      <dgm:spPr/>
    </dgm:pt>
    <dgm:pt modelId="{69BF39D1-F31E-704D-AB92-CBACD4E8CCAF}" type="pres">
      <dgm:prSet presAssocID="{958E6926-4BD6-424A-9B86-509DF1C27ECD}" presName="node" presStyleLbl="node1" presStyleIdx="0" presStyleCnt="4" custLinFactNeighborX="-26" custLinFactNeighborY="7488">
        <dgm:presLayoutVars>
          <dgm:bulletEnabled val="1"/>
        </dgm:presLayoutVars>
      </dgm:prSet>
      <dgm:spPr/>
    </dgm:pt>
    <dgm:pt modelId="{B344C228-492A-2143-9BA5-89CAC29F4DCF}" type="pres">
      <dgm:prSet presAssocID="{208D6C01-274D-EE46-8188-5AF37F507C84}" presName="sibTrans" presStyleCnt="0"/>
      <dgm:spPr/>
    </dgm:pt>
    <dgm:pt modelId="{8C8706F2-9070-6E4C-95A1-0CE6B318F09A}" type="pres">
      <dgm:prSet presAssocID="{25E3564C-A756-4E45-B4B2-AEA71B740A04}" presName="node" presStyleLbl="node1" presStyleIdx="1" presStyleCnt="4" custLinFactNeighborX="-515" custLinFactNeighborY="7725">
        <dgm:presLayoutVars>
          <dgm:bulletEnabled val="1"/>
        </dgm:presLayoutVars>
      </dgm:prSet>
      <dgm:spPr/>
    </dgm:pt>
    <dgm:pt modelId="{F05D078F-FD2D-DF4B-B5FB-887A4FCDD09E}" type="pres">
      <dgm:prSet presAssocID="{9E96F42A-2D07-9946-9550-6EA9F7D34C23}" presName="sibTrans" presStyleCnt="0"/>
      <dgm:spPr/>
    </dgm:pt>
    <dgm:pt modelId="{90D5EB86-39D9-F543-8C70-C998DBF56D24}" type="pres">
      <dgm:prSet presAssocID="{0F2C87A9-E254-3647-B622-C01E7D0413AA}" presName="node" presStyleLbl="node1" presStyleIdx="2" presStyleCnt="4">
        <dgm:presLayoutVars>
          <dgm:bulletEnabled val="1"/>
        </dgm:presLayoutVars>
      </dgm:prSet>
      <dgm:spPr/>
    </dgm:pt>
    <dgm:pt modelId="{43D960A6-A771-E540-904E-0F7FDA7BA11F}" type="pres">
      <dgm:prSet presAssocID="{7104AA1A-35B3-C740-8A84-57F8EAAE5B21}" presName="sibTrans" presStyleCnt="0"/>
      <dgm:spPr/>
    </dgm:pt>
    <dgm:pt modelId="{30EBF6E4-8715-B94E-8191-C369F2778E83}" type="pres">
      <dgm:prSet presAssocID="{4CC16B79-AE64-154C-9F2D-3B3A6B756250}" presName="node" presStyleLbl="node1" presStyleIdx="3" presStyleCnt="4">
        <dgm:presLayoutVars>
          <dgm:bulletEnabled val="1"/>
        </dgm:presLayoutVars>
      </dgm:prSet>
      <dgm:spPr/>
    </dgm:pt>
  </dgm:ptLst>
  <dgm:cxnLst>
    <dgm:cxn modelId="{9F9BAA03-EC67-A84F-BC16-4F48FD631461}" srcId="{7A41D458-2800-6741-9AD0-B1BE02791D87}" destId="{25E3564C-A756-4E45-B4B2-AEA71B740A04}" srcOrd="1" destOrd="0" parTransId="{8758EB28-19AE-CC46-AD22-3312E732E3E2}" sibTransId="{9E96F42A-2D07-9946-9550-6EA9F7D34C23}"/>
    <dgm:cxn modelId="{53BBB514-06D7-7F48-ADB8-2033671A4A09}" srcId="{7A41D458-2800-6741-9AD0-B1BE02791D87}" destId="{0F2C87A9-E254-3647-B622-C01E7D0413AA}" srcOrd="2" destOrd="0" parTransId="{F27BCBFD-07C9-BB42-ADAB-CA43323040F9}" sibTransId="{7104AA1A-35B3-C740-8A84-57F8EAAE5B21}"/>
    <dgm:cxn modelId="{B7A9D625-8025-AA41-AD39-284595502CEB}" type="presOf" srcId="{4CC16B79-AE64-154C-9F2D-3B3A6B756250}" destId="{30EBF6E4-8715-B94E-8191-C369F2778E83}" srcOrd="0" destOrd="0" presId="urn:microsoft.com/office/officeart/2005/8/layout/default"/>
    <dgm:cxn modelId="{593FD24A-B650-5A45-9C16-835C658BCCEC}" srcId="{7A41D458-2800-6741-9AD0-B1BE02791D87}" destId="{4CC16B79-AE64-154C-9F2D-3B3A6B756250}" srcOrd="3" destOrd="0" parTransId="{A7C4AF68-5854-BD4A-9765-ECC036E4B186}" sibTransId="{906C6711-7D5C-D047-8BAE-8BFCAE88679A}"/>
    <dgm:cxn modelId="{DC8ABF84-86E6-5541-B687-3BEB23905147}" type="presOf" srcId="{7A41D458-2800-6741-9AD0-B1BE02791D87}" destId="{C4F86DD8-3B06-844B-B509-2A3A7CEB4409}" srcOrd="0" destOrd="0" presId="urn:microsoft.com/office/officeart/2005/8/layout/default"/>
    <dgm:cxn modelId="{9693A389-FE3D-8349-A6AB-297457AE9852}" type="presOf" srcId="{958E6926-4BD6-424A-9B86-509DF1C27ECD}" destId="{69BF39D1-F31E-704D-AB92-CBACD4E8CCAF}" srcOrd="0" destOrd="0" presId="urn:microsoft.com/office/officeart/2005/8/layout/default"/>
    <dgm:cxn modelId="{F54B7199-C362-A74B-ADD5-729D8CE644B6}" srcId="{7A41D458-2800-6741-9AD0-B1BE02791D87}" destId="{958E6926-4BD6-424A-9B86-509DF1C27ECD}" srcOrd="0" destOrd="0" parTransId="{9B634A99-CDCA-F045-B43E-831E95EAD052}" sibTransId="{208D6C01-274D-EE46-8188-5AF37F507C84}"/>
    <dgm:cxn modelId="{D35933A7-25B5-3D44-83AF-247EE0593B34}" type="presOf" srcId="{0F2C87A9-E254-3647-B622-C01E7D0413AA}" destId="{90D5EB86-39D9-F543-8C70-C998DBF56D24}" srcOrd="0" destOrd="0" presId="urn:microsoft.com/office/officeart/2005/8/layout/default"/>
    <dgm:cxn modelId="{236107F9-E20D-1446-B69B-EDF148965B98}" type="presOf" srcId="{25E3564C-A756-4E45-B4B2-AEA71B740A04}" destId="{8C8706F2-9070-6E4C-95A1-0CE6B318F09A}" srcOrd="0" destOrd="0" presId="urn:microsoft.com/office/officeart/2005/8/layout/default"/>
    <dgm:cxn modelId="{42088766-CDA7-1245-985A-1D66190A8A4A}" type="presParOf" srcId="{C4F86DD8-3B06-844B-B509-2A3A7CEB4409}" destId="{69BF39D1-F31E-704D-AB92-CBACD4E8CCAF}" srcOrd="0" destOrd="0" presId="urn:microsoft.com/office/officeart/2005/8/layout/default"/>
    <dgm:cxn modelId="{F0E48F5E-D140-D945-AA29-58DDD51B8EC7}" type="presParOf" srcId="{C4F86DD8-3B06-844B-B509-2A3A7CEB4409}" destId="{B344C228-492A-2143-9BA5-89CAC29F4DCF}" srcOrd="1" destOrd="0" presId="urn:microsoft.com/office/officeart/2005/8/layout/default"/>
    <dgm:cxn modelId="{7E6FEB0C-581A-A949-AAEA-2FBF941B67C3}" type="presParOf" srcId="{C4F86DD8-3B06-844B-B509-2A3A7CEB4409}" destId="{8C8706F2-9070-6E4C-95A1-0CE6B318F09A}" srcOrd="2" destOrd="0" presId="urn:microsoft.com/office/officeart/2005/8/layout/default"/>
    <dgm:cxn modelId="{3395F364-7678-994F-9D6C-8209A9E42BB1}" type="presParOf" srcId="{C4F86DD8-3B06-844B-B509-2A3A7CEB4409}" destId="{F05D078F-FD2D-DF4B-B5FB-887A4FCDD09E}" srcOrd="3" destOrd="0" presId="urn:microsoft.com/office/officeart/2005/8/layout/default"/>
    <dgm:cxn modelId="{5E014B01-DB90-DF4D-B20A-12489D83A0CF}" type="presParOf" srcId="{C4F86DD8-3B06-844B-B509-2A3A7CEB4409}" destId="{90D5EB86-39D9-F543-8C70-C998DBF56D24}" srcOrd="4" destOrd="0" presId="urn:microsoft.com/office/officeart/2005/8/layout/default"/>
    <dgm:cxn modelId="{BDCD9C76-2CA8-0442-A96D-DB65E997FB87}" type="presParOf" srcId="{C4F86DD8-3B06-844B-B509-2A3A7CEB4409}" destId="{43D960A6-A771-E540-904E-0F7FDA7BA11F}" srcOrd="5" destOrd="0" presId="urn:microsoft.com/office/officeart/2005/8/layout/default"/>
    <dgm:cxn modelId="{BC81EC23-2E46-C248-B7BF-063F3D70B650}" type="presParOf" srcId="{C4F86DD8-3B06-844B-B509-2A3A7CEB4409}" destId="{30EBF6E4-8715-B94E-8191-C369F2778E8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3BB651-1E0A-A54F-9160-9803306A70B5}">
      <dsp:nvSpPr>
        <dsp:cNvPr id="0" name=""/>
        <dsp:cNvSpPr/>
      </dsp:nvSpPr>
      <dsp:spPr>
        <a:xfrm>
          <a:off x="530" y="1100436"/>
          <a:ext cx="2069124" cy="12414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1" kern="1200" dirty="0"/>
            <a:t>Unaware employee experiencing difficulties with work performance</a:t>
          </a:r>
          <a:endParaRPr lang="en-GB" sz="1300" kern="1200" dirty="0"/>
        </a:p>
      </dsp:txBody>
      <dsp:txXfrm>
        <a:off x="530" y="1100436"/>
        <a:ext cx="2069124" cy="1241474"/>
      </dsp:txXfrm>
    </dsp:sp>
    <dsp:sp modelId="{C5BD14B5-A136-5948-9FF3-9370F71FF315}">
      <dsp:nvSpPr>
        <dsp:cNvPr id="0" name=""/>
        <dsp:cNvSpPr/>
      </dsp:nvSpPr>
      <dsp:spPr>
        <a:xfrm>
          <a:off x="2276567" y="1100436"/>
          <a:ext cx="2069124" cy="12414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1" kern="1200" dirty="0"/>
            <a:t>Belief that employee (with ABI) presence and work accommodations might jeopardise health and safety of co-workers</a:t>
          </a:r>
          <a:endParaRPr lang="en-US" sz="1300" kern="1200" dirty="0"/>
        </a:p>
      </dsp:txBody>
      <dsp:txXfrm>
        <a:off x="2276567" y="1100436"/>
        <a:ext cx="2069124" cy="1241474"/>
      </dsp:txXfrm>
    </dsp:sp>
    <dsp:sp modelId="{2AC3117C-D9B7-6244-8CF0-A8004084840D}">
      <dsp:nvSpPr>
        <dsp:cNvPr id="0" name=""/>
        <dsp:cNvSpPr/>
      </dsp:nvSpPr>
      <dsp:spPr>
        <a:xfrm>
          <a:off x="530" y="2548823"/>
          <a:ext cx="2069124" cy="12414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1" kern="1200" dirty="0"/>
            <a:t>Lack of knowledge about ABI and impact on abilities</a:t>
          </a:r>
          <a:endParaRPr lang="en-GB" sz="1300" kern="1200" dirty="0"/>
        </a:p>
      </dsp:txBody>
      <dsp:txXfrm>
        <a:off x="530" y="2548823"/>
        <a:ext cx="2069124" cy="1241474"/>
      </dsp:txXfrm>
    </dsp:sp>
    <dsp:sp modelId="{066C71EE-42DA-5144-9B2A-03BC3FD6DD5F}">
      <dsp:nvSpPr>
        <dsp:cNvPr id="0" name=""/>
        <dsp:cNvSpPr/>
      </dsp:nvSpPr>
      <dsp:spPr>
        <a:xfrm>
          <a:off x="2276567" y="2548823"/>
          <a:ext cx="2069124" cy="12414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1" kern="1200" dirty="0"/>
            <a:t>Lack of knowledge/skill needed for supportive actions for RTW and retention </a:t>
          </a:r>
          <a:endParaRPr lang="en-US" sz="1300" kern="1200" dirty="0"/>
        </a:p>
      </dsp:txBody>
      <dsp:txXfrm>
        <a:off x="2276567" y="2548823"/>
        <a:ext cx="2069124" cy="12414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7F8088-8DAC-4040-805B-15F2C5808D0C}">
      <dsp:nvSpPr>
        <dsp:cNvPr id="0" name=""/>
        <dsp:cNvSpPr/>
      </dsp:nvSpPr>
      <dsp:spPr>
        <a:xfrm>
          <a:off x="640605" y="2207"/>
          <a:ext cx="2477988" cy="148679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i="1" kern="1200" dirty="0"/>
            <a:t>Not aware of impact of residual disabilities on work abilities</a:t>
          </a:r>
          <a:endParaRPr lang="en-GB" sz="2100" kern="1200" dirty="0"/>
        </a:p>
      </dsp:txBody>
      <dsp:txXfrm>
        <a:off x="640605" y="2207"/>
        <a:ext cx="2477988" cy="1486792"/>
      </dsp:txXfrm>
    </dsp:sp>
    <dsp:sp modelId="{9B314FD7-BAD9-BB42-AEB2-59B3AE0D0256}">
      <dsp:nvSpPr>
        <dsp:cNvPr id="0" name=""/>
        <dsp:cNvSpPr/>
      </dsp:nvSpPr>
      <dsp:spPr>
        <a:xfrm>
          <a:off x="640605" y="1736799"/>
          <a:ext cx="2477988" cy="148679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i="1" kern="1200" dirty="0"/>
            <a:t>Too driven; overexert self or put pressure on self to RTW early</a:t>
          </a:r>
          <a:endParaRPr lang="en-GB" sz="2100" kern="1200" dirty="0"/>
        </a:p>
      </dsp:txBody>
      <dsp:txXfrm>
        <a:off x="640605" y="1736799"/>
        <a:ext cx="2477988" cy="14867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F39D1-F31E-704D-AB92-CBACD4E8CCAF}">
      <dsp:nvSpPr>
        <dsp:cNvPr id="0" name=""/>
        <dsp:cNvSpPr/>
      </dsp:nvSpPr>
      <dsp:spPr>
        <a:xfrm>
          <a:off x="0" y="655469"/>
          <a:ext cx="2192734" cy="1315640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1" kern="1200" dirty="0"/>
            <a:t>Inadequate communication from health professionals regarding diagnosis and treatment </a:t>
          </a:r>
          <a:endParaRPr lang="en-GB" sz="1300" kern="1200" dirty="0"/>
        </a:p>
      </dsp:txBody>
      <dsp:txXfrm>
        <a:off x="0" y="655469"/>
        <a:ext cx="2192734" cy="1315640"/>
      </dsp:txXfrm>
    </dsp:sp>
    <dsp:sp modelId="{8C8706F2-9070-6E4C-95A1-0CE6B318F09A}">
      <dsp:nvSpPr>
        <dsp:cNvPr id="0" name=""/>
        <dsp:cNvSpPr/>
      </dsp:nvSpPr>
      <dsp:spPr>
        <a:xfrm>
          <a:off x="2401277" y="658587"/>
          <a:ext cx="2192734" cy="1315640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1" kern="1200" dirty="0"/>
            <a:t>Lack of support from superiors or other staff (e.g., HR)</a:t>
          </a:r>
          <a:endParaRPr lang="en-GB" sz="1300" kern="1200" dirty="0"/>
        </a:p>
      </dsp:txBody>
      <dsp:txXfrm>
        <a:off x="2401277" y="658587"/>
        <a:ext cx="2192734" cy="1315640"/>
      </dsp:txXfrm>
    </dsp:sp>
    <dsp:sp modelId="{90D5EB86-39D9-F543-8C70-C998DBF56D24}">
      <dsp:nvSpPr>
        <dsp:cNvPr id="0" name=""/>
        <dsp:cNvSpPr/>
      </dsp:nvSpPr>
      <dsp:spPr>
        <a:xfrm>
          <a:off x="562" y="2091868"/>
          <a:ext cx="2192734" cy="1315640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1" kern="1200" dirty="0"/>
            <a:t>Some work accommodations reduce productivity and damage financial status of organisation</a:t>
          </a:r>
          <a:endParaRPr lang="en-GB" sz="1300" kern="1200" dirty="0"/>
        </a:p>
      </dsp:txBody>
      <dsp:txXfrm>
        <a:off x="562" y="2091868"/>
        <a:ext cx="2192734" cy="1315640"/>
      </dsp:txXfrm>
    </dsp:sp>
    <dsp:sp modelId="{30EBF6E4-8715-B94E-8191-C369F2778E83}">
      <dsp:nvSpPr>
        <dsp:cNvPr id="0" name=""/>
        <dsp:cNvSpPr/>
      </dsp:nvSpPr>
      <dsp:spPr>
        <a:xfrm>
          <a:off x="2412570" y="2091868"/>
          <a:ext cx="2192734" cy="1315640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1" kern="1200" dirty="0"/>
            <a:t>Changes within organisation during employee absence (procedures, clientele, computer software, </a:t>
          </a:r>
          <a:r>
            <a:rPr lang="en-GB" sz="1300" b="1" i="1" u="none" kern="1200" dirty="0"/>
            <a:t>reorganisation of roles) </a:t>
          </a:r>
          <a:r>
            <a:rPr lang="en-GB" sz="1300" b="1" i="1" kern="1200" dirty="0"/>
            <a:t>can hinder employee RTW</a:t>
          </a:r>
          <a:endParaRPr lang="en-GB" sz="1300" kern="1200" dirty="0"/>
        </a:p>
      </dsp:txBody>
      <dsp:txXfrm>
        <a:off x="2412570" y="2091868"/>
        <a:ext cx="2192734" cy="1315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>
                <a:latin typeface="Arial" panose="020B0604020202020204" pitchFamily="34" charset="0"/>
              </a:rPr>
              <a:t>The University of Nottingham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04BF2-D7DF-479C-9EF9-FF247B43B6E6}" type="datetime1">
              <a:rPr lang="en-GB" smtClean="0">
                <a:latin typeface="Arial" panose="020B0604020202020204" pitchFamily="34" charset="0"/>
              </a:rPr>
              <a:t>13/02/2025</a:t>
            </a:fld>
            <a:endParaRPr lang="en-GB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>
                <a:latin typeface="Arial" panose="020B0604020202020204" pitchFamily="34" charset="0"/>
              </a:rPr>
              <a:t>Your Department Name etc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DEDAF-6BFF-4ECB-9F4E-2D4AAE5E0143}" type="slidenum">
              <a:rPr lang="en-GB" smtClean="0">
                <a:latin typeface="Arial" panose="020B0604020202020204" pitchFamily="34" charset="0"/>
              </a:rPr>
              <a:t>‹#›</a:t>
            </a:fld>
            <a:endParaRPr lang="en-GB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6631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/>
              <a:t>The University of Nottingham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AF5A3-63BC-4A87-859D-8ED86BB4B4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01821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 dirty="0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 dirty="0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852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dirty="0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9183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Employers themselves reported the barrier regarding their knowledge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333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+mn-lt"/>
                <a:cs typeface="+mn-cs"/>
              </a:rPr>
              <a:t>Web-based resources – e-learning, links to forms, planning tools, videos, legal guidance, checklists, decision making tools</a:t>
            </a:r>
          </a:p>
          <a:p>
            <a:r>
              <a:rPr lang="en-US" sz="1200" dirty="0">
                <a:latin typeface="+mn-lt"/>
                <a:cs typeface="+mn-cs"/>
              </a:rPr>
              <a:t>Manuals and guides to assist healthcare professionals in assessing/ rehabilitating patients and advising employers in a return to work</a:t>
            </a:r>
          </a:p>
          <a:p>
            <a:r>
              <a:rPr lang="en-US" sz="1200" dirty="0">
                <a:latin typeface="+mn-lt"/>
                <a:cs typeface="+mn-cs"/>
              </a:rPr>
              <a:t>Booklets targeted at the person with the health condition, found a couple that target employers of stroke survivors</a:t>
            </a:r>
          </a:p>
          <a:p>
            <a:r>
              <a:rPr lang="en-US" sz="1200" dirty="0">
                <a:latin typeface="+mn-lt"/>
                <a:cs typeface="+mn-cs"/>
              </a:rPr>
              <a:t>Workbooks &amp; slide sets targeted at upskilling and influencing employer change</a:t>
            </a:r>
          </a:p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804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1/3 of NHS trusts commissioned VR services in 2015</a:t>
            </a:r>
          </a:p>
          <a:p>
            <a:r>
              <a:rPr lang="en-US" dirty="0"/>
              <a:t>Health professionals not always confident to engage with employers, do not always see it as being within their professional remit, or may be restricted by consent and confidentiality issues</a:t>
            </a:r>
          </a:p>
          <a:p>
            <a:r>
              <a:rPr lang="en-US" dirty="0"/>
              <a:t>Example of practical aid -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44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/>
              <a:t>Systematic review, survey and interviews to look at what employers feel they need support with, which employers would benefit most from a toolkit, and barriers/facilitators they feel could affect its implementation in their organization</a:t>
            </a:r>
          </a:p>
          <a:p>
            <a:pPr marL="228600" indent="-228600">
              <a:buAutoNum type="arabicParenR"/>
            </a:pPr>
            <a:r>
              <a:rPr lang="en-US" dirty="0"/>
              <a:t>Three workshops with employer stakeholders to co-design and develop toolkit</a:t>
            </a:r>
          </a:p>
          <a:p>
            <a:pPr marL="228600" indent="-228600">
              <a:buAutoNum type="arabicParenR"/>
            </a:pPr>
            <a:r>
              <a:rPr lang="en-US" dirty="0"/>
              <a:t>Describe underlying mechanisms of toolkit, and how it could be introduced within the UK</a:t>
            </a:r>
          </a:p>
          <a:p>
            <a:pPr marL="228600" indent="-228600">
              <a:buAutoNum type="arabicParenR"/>
            </a:pPr>
            <a:endParaRPr lang="en-US" dirty="0"/>
          </a:p>
          <a:p>
            <a:pPr marL="0" indent="0">
              <a:buNone/>
            </a:pPr>
            <a:r>
              <a:rPr lang="en-US" dirty="0"/>
              <a:t>*For aims 2 and 3 feedback will also be gained from a group of stroke survivors and the advisory group, in addition to the employer participants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339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266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347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+mn-lt"/>
                <a:cs typeface="+mn-cs"/>
              </a:rPr>
              <a:t>Booklets targeted at the person with the health condition</a:t>
            </a:r>
          </a:p>
          <a:p>
            <a:r>
              <a:rPr lang="en-US" sz="1200">
                <a:latin typeface="+mn-lt"/>
                <a:cs typeface="+mn-cs"/>
              </a:rPr>
              <a:t>Workbooks &amp; slide sets targeted at upskilling and influencing employer change</a:t>
            </a:r>
          </a:p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220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091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640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nottingham.ac.uk/imagebank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nottingham.ac.uk/imagebank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ttingham.ac.uk/imagebank" TargetMode="External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E7FB5A-28C0-E64E-9FEF-7D9F37C42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cover slide options.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4CE4322B-60FD-4247-98CC-5B3D3101F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35916" y="5239452"/>
            <a:ext cx="1012135" cy="1012135"/>
          </a:xfrm>
          <a:prstGeom prst="arc">
            <a:avLst>
              <a:gd name="adj1" fmla="val 818360"/>
              <a:gd name="adj2" fmla="val 9300445"/>
            </a:avLst>
          </a:prstGeom>
          <a:ln w="158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CE00DA-F948-9449-B3A1-D7A1FAA0F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4194626"/>
            <a:ext cx="1550894" cy="1550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Add a partner logo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here if required</a:t>
            </a:r>
          </a:p>
        </p:txBody>
      </p:sp>
      <p:sp>
        <p:nvSpPr>
          <p:cNvPr id="4" name="Text Placeholder 3" descr="Logo box">
            <a:extLst>
              <a:ext uri="{FF2B5EF4-FFF2-40B4-BE49-F238E27FC236}">
                <a16:creationId xmlns:a16="http://schemas.microsoft.com/office/drawing/2014/main" id="{0882309C-2C73-D748-AA1B-AB05B98A64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48725" y="4194626"/>
            <a:ext cx="3343275" cy="15356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158B21E-1070-014B-B9DF-CC6AE4E330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11" name="Picture 10" descr="University of Nottingham logo">
            <a:extLst>
              <a:ext uri="{FF2B5EF4-FFF2-40B4-BE49-F238E27FC236}">
                <a16:creationId xmlns:a16="http://schemas.microsoft.com/office/drawing/2014/main" id="{78857659-1700-314E-B00F-79040D7445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71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61D62B56-9FE8-D94E-A6EA-EC6A8F1694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3B6D91D-08CC-8B40-9A20-FA4118102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7" name="Picture 6" descr="University of Nottingham logo">
            <a:extLst>
              <a:ext uri="{FF2B5EF4-FFF2-40B4-BE49-F238E27FC236}">
                <a16:creationId xmlns:a16="http://schemas.microsoft.com/office/drawing/2014/main" id="{9AE23AA1-5E84-1542-85FA-0AD28CCBD6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866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Peop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14EC60C8-55FD-084A-BE95-B2E7664467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E0A4753-72CA-6241-85A5-FA5F9E40DC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12" name="Picture 11" descr="University of Nottingham logo">
            <a:extLst>
              <a:ext uri="{FF2B5EF4-FFF2-40B4-BE49-F238E27FC236}">
                <a16:creationId xmlns:a16="http://schemas.microsoft.com/office/drawing/2014/main" id="{6385F48C-130A-074B-BAE4-5071492DF3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74767" cy="103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3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Science &amp; Technolog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c 11">
            <a:extLst>
              <a:ext uri="{FF2B5EF4-FFF2-40B4-BE49-F238E27FC236}">
                <a16:creationId xmlns:a16="http://schemas.microsoft.com/office/drawing/2014/main" id="{D7715FAF-431F-0947-BA32-CCCAE21D6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35916" y="5239452"/>
            <a:ext cx="1012135" cy="1012135"/>
          </a:xfrm>
          <a:prstGeom prst="arc">
            <a:avLst>
              <a:gd name="adj1" fmla="val 818360"/>
              <a:gd name="adj2" fmla="val 9300445"/>
            </a:avLst>
          </a:prstGeom>
          <a:ln w="158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3" descr="Logo box">
            <a:extLst>
              <a:ext uri="{FF2B5EF4-FFF2-40B4-BE49-F238E27FC236}">
                <a16:creationId xmlns:a16="http://schemas.microsoft.com/office/drawing/2014/main" id="{F89BE0EF-B1BD-4F49-A571-A9C3B39F74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48725" y="4194626"/>
            <a:ext cx="3343275" cy="15356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EF5119-3C31-2042-9116-20C98F25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4194626"/>
            <a:ext cx="1550894" cy="1550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Add a partner logo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here if required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4D1AC89-727B-C049-9CD3-8F38C0F22C9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BD7A035-88C0-B640-91D8-3B73C22448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6" name="Picture 5" descr="University of Nottingham logo">
            <a:extLst>
              <a:ext uri="{FF2B5EF4-FFF2-40B4-BE49-F238E27FC236}">
                <a16:creationId xmlns:a16="http://schemas.microsoft.com/office/drawing/2014/main" id="{A3BA9BED-34B5-9D4D-A988-760726B7CE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7FB682B-CBE5-0E46-8A20-FBDCFD217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divider slide options.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pic>
        <p:nvPicPr>
          <p:cNvPr id="7" name="Picture 6" descr="University of Nottingham logo">
            <a:extLst>
              <a:ext uri="{FF2B5EF4-FFF2-40B4-BE49-F238E27FC236}">
                <a16:creationId xmlns:a16="http://schemas.microsoft.com/office/drawing/2014/main" id="{6F81B442-D23E-CA47-8B99-3C2A297ACC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73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8DE1B96-986D-4446-800F-54A0D95D2F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A4EB9E-FE0B-FF48-B57B-3DBA656E7C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pic>
        <p:nvPicPr>
          <p:cNvPr id="5" name="Picture 4" descr="University of Nottingham logo">
            <a:extLst>
              <a:ext uri="{FF2B5EF4-FFF2-40B4-BE49-F238E27FC236}">
                <a16:creationId xmlns:a16="http://schemas.microsoft.com/office/drawing/2014/main" id="{A418598A-E89A-584D-B315-0C3A8BB5DD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2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28BB5A8-2728-CF4C-9063-6BE6445BAAF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61C9F9-E7A2-6342-870C-D685719F3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pic>
        <p:nvPicPr>
          <p:cNvPr id="5" name="Picture 4" descr="University of Nottingham logo">
            <a:extLst>
              <a:ext uri="{FF2B5EF4-FFF2-40B4-BE49-F238E27FC236}">
                <a16:creationId xmlns:a16="http://schemas.microsoft.com/office/drawing/2014/main" id="{054B13D2-2048-3D42-80F2-F73F240352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9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ubtitle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E19A7CD-F138-0F44-8EE9-3A0D44746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691741" y="4585363"/>
            <a:ext cx="2272637" cy="22726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To change the information in the footer throughout the presentation go to ‘Insert’ &gt; ‘Header and Footers’ and add in your Name an Department.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AEDAE64E-B17E-C94F-B25E-49BD42EBB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6849A843-67F9-4A42-88AB-E569AB1B46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EC0D016C-1275-924C-98DB-B9930CE6E2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2702257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3035A1-1804-EC4A-9FF8-AEE00A4BFC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slide content options.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74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8BD330B-22A3-344E-A01F-AEEF71CCB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examples as well as different elements. Copy and paste these items onto this page.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0AA0A411-DB94-FC40-85F3-F17777FB4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F3C1752-919C-2C4A-85B7-2982AD8BE6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Date Placeholder 2">
            <a:extLst>
              <a:ext uri="{FF2B5EF4-FFF2-40B4-BE49-F238E27FC236}">
                <a16:creationId xmlns:a16="http://schemas.microsoft.com/office/drawing/2014/main" id="{B2A1E1DF-F3DC-FF43-B4BE-16D7BEF30B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1484533"/>
            <a:ext cx="11257699" cy="439556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10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7AF8C98-EFFB-8444-A615-B4920C896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05096E2-BE7E-2745-BEDA-2FE7CA4B2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27851B81-1328-7543-96B8-61F01F01B7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782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B5E9271B-0820-354A-93EC-EB8643201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C1CD28ED-14F1-B44C-B470-1D224D8D5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87F950BD-F6BF-E946-BF59-9996741B704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7729FF4B-AE88-DA4F-A14E-D6CE4E633D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1497BF54-DDDF-9C43-996F-4B56CDE6B03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758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ersed Content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C55CF14C-1036-8240-A4D6-88C76B53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B57574F-AFAA-7C43-8707-E5A503FC4E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43D5D473-8F2B-CC49-956D-E22C182015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0" name="Picture 9" descr="University of Nottingham logo">
            <a:extLst>
              <a:ext uri="{FF2B5EF4-FFF2-40B4-BE49-F238E27FC236}">
                <a16:creationId xmlns:a16="http://schemas.microsoft.com/office/drawing/2014/main" id="{A71B1CB0-0A90-F947-8226-B66F76D89D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2926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26250FB6-DFDE-CC4E-BD54-E44B31D1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E546460-2F3C-B743-ACBE-47CE198D33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F0E20FF6-087C-254D-B377-87B46F300B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6150624" cy="19444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Quote text goes here – Georgia 40pt</a:t>
            </a:r>
          </a:p>
        </p:txBody>
      </p:sp>
      <p:pic>
        <p:nvPicPr>
          <p:cNvPr id="10" name="Picture 9" descr="University of Nottingham logo">
            <a:extLst>
              <a:ext uri="{FF2B5EF4-FFF2-40B4-BE49-F238E27FC236}">
                <a16:creationId xmlns:a16="http://schemas.microsoft.com/office/drawing/2014/main" id="{A71B1CB0-0A90-F947-8226-B66F76D89D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197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ock Content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97768A-E936-2047-B272-A71830C2F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1029589"/>
            <a:ext cx="6096000" cy="58284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305C388A-4F4A-D046-A14C-1966CD50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1B3FD81-10DD-0342-9AA1-E2491DE801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2A486383-7D66-0D46-B7B2-852429AEEE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FE17E21C-B85B-934A-BF9C-B51FD202E06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395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1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this slide to showcase key facts and figures by editing the text in these boxes. Options with less boxes are also available in under the ’Layouts’ button.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3E8FE9F4-4522-2A4A-9C2C-E14E46615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02114" y="3806825"/>
            <a:ext cx="3041886" cy="3051175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EB8BEFA4-C2B9-BD42-A0A5-04F369236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53231" y="3806825"/>
            <a:ext cx="3041886" cy="3051175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38429D8B-070F-B34C-94B7-DEF1C90FA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9117" y="1030288"/>
            <a:ext cx="6096000" cy="277653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BEACFBAF-3C16-9442-B6F6-4613A5BB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E8A77961-1C22-C74B-9FA8-22E6A417D98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4" name="Date Placeholder 2">
            <a:extLst>
              <a:ext uri="{FF2B5EF4-FFF2-40B4-BE49-F238E27FC236}">
                <a16:creationId xmlns:a16="http://schemas.microsoft.com/office/drawing/2014/main" id="{2987AD34-27BC-A940-9D49-9B42BCBE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47168AAF-B20D-5A42-B75B-7723535923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13082" y="5799705"/>
            <a:ext cx="2616200" cy="4801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12665" y="4521347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£2m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269F27E-1C0A-A446-B7C7-C4A5F89366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16663" y="5308600"/>
            <a:ext cx="261620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5F9D20A-60A4-B749-9837-8CF6B9AF35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6246" y="3997876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75%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21909" y="3053645"/>
            <a:ext cx="5611786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tx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1 in 5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9651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2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this slide to showcase key facts and figures by editing the text in these boxes. Options with more boxes are also available in under the ’Layouts’ button.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D944C8EB-D3E3-3B4F-9FC5-E6B185D2F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9117" y="3806825"/>
            <a:ext cx="6096000" cy="3051175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563FF-1797-7C47-B195-3DD52F253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9117" y="1030288"/>
            <a:ext cx="6096000" cy="277653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0DDCE267-4A5F-E145-8792-06BF1259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8880FF51-74C3-C140-A39F-F630B14480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9" name="Date Placeholder 2">
            <a:extLst>
              <a:ext uri="{FF2B5EF4-FFF2-40B4-BE49-F238E27FC236}">
                <a16:creationId xmlns:a16="http://schemas.microsoft.com/office/drawing/2014/main" id="{F5E29404-E355-8C40-B064-5EED9D5084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26771" y="4633351"/>
            <a:ext cx="2242659" cy="12557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6246" y="4337926"/>
            <a:ext cx="3210526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£2m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068041AD-7E16-B244-948E-4A952E4DA0B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1909" y="3053645"/>
            <a:ext cx="5611786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tx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1 in 5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8664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Grid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84666CE4-75BF-B34F-8276-FC5F1A57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FAD10673-0692-CB4F-8CF7-113E837416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3" name="Date Placeholder 2">
            <a:extLst>
              <a:ext uri="{FF2B5EF4-FFF2-40B4-BE49-F238E27FC236}">
                <a16:creationId xmlns:a16="http://schemas.microsoft.com/office/drawing/2014/main" id="{8C5D4842-7C0F-EC46-A474-5DF0CEC9CE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13 February 2025</a:t>
            </a:fld>
            <a:endParaRPr lang="en-GB"/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1D5925E4-B891-944B-91DC-A261A1D5FDE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753600" y="3450545"/>
            <a:ext cx="2438400" cy="2438400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Picture Placeholder 16">
            <a:extLst>
              <a:ext uri="{FF2B5EF4-FFF2-40B4-BE49-F238E27FC236}">
                <a16:creationId xmlns:a16="http://schemas.microsoft.com/office/drawing/2014/main" id="{0963E11F-32F1-6544-8FF4-C1EF6F642B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53600" y="1018730"/>
            <a:ext cx="2438400" cy="24384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4" name="Picture Placeholder 16">
            <a:extLst>
              <a:ext uri="{FF2B5EF4-FFF2-40B4-BE49-F238E27FC236}">
                <a16:creationId xmlns:a16="http://schemas.microsoft.com/office/drawing/2014/main" id="{FF92A6B8-47C8-B244-9D3E-90F39EE693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15200" y="3450545"/>
            <a:ext cx="2438400" cy="24384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FAC8937D-B337-F944-8F1C-14A4768CD5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15200" y="1018730"/>
            <a:ext cx="2438400" cy="2438400"/>
          </a:xfrm>
          <a:prstGeom prst="rect">
            <a:avLst/>
          </a:prstGeom>
          <a:solidFill>
            <a:schemeClr val="accent2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887255BA-4BF0-E844-8BE7-3D125B568E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76800" y="3450545"/>
            <a:ext cx="2438400" cy="2438400"/>
          </a:xfrm>
          <a:prstGeom prst="rect">
            <a:avLst/>
          </a:prstGeom>
          <a:solidFill>
            <a:schemeClr val="accent3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98C0DB2D-35D1-F142-B809-1833736CA6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76800" y="1018730"/>
            <a:ext cx="2438400" cy="24384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5" name="Picture Placeholder 16">
            <a:extLst>
              <a:ext uri="{FF2B5EF4-FFF2-40B4-BE49-F238E27FC236}">
                <a16:creationId xmlns:a16="http://schemas.microsoft.com/office/drawing/2014/main" id="{5BBCD3E3-1554-B049-8AAF-DF0C933C46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438400" y="3450545"/>
            <a:ext cx="2438400" cy="24384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7C62DAF7-D2F9-5D47-AB79-7712B92267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8400" y="1018730"/>
            <a:ext cx="2438400" cy="2438400"/>
          </a:xfrm>
          <a:prstGeom prst="rect">
            <a:avLst/>
          </a:prstGeom>
          <a:solidFill>
            <a:schemeClr val="accent4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BBB06489-33E6-1442-BC2F-397F1EC4EA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3450545"/>
            <a:ext cx="2438400" cy="2438400"/>
          </a:xfrm>
          <a:prstGeom prst="rect">
            <a:avLst/>
          </a:prstGeom>
          <a:solidFill>
            <a:schemeClr val="accent5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E0FFA53-4B53-0345-BD1D-3380331FAD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018730"/>
            <a:ext cx="2438400" cy="243840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521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2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2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2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2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68816193-F97B-4A43-B903-C799F573E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DE47A69B-7B76-B441-995B-5AF4213423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478D9FEA-DB2B-6A45-97A4-F6B0D4E2E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3390C2-6273-9244-A9F3-90837D6D6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53" y="924978"/>
            <a:ext cx="6086347" cy="593302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029589"/>
            <a:ext cx="6096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E3763FFE-87B6-D04C-8D15-AC31B471D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5178" y="4895151"/>
            <a:ext cx="6076822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7680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 Slide Dar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2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2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2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2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D90419B6-7C51-714B-B9AF-5A8331110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403D8CA-B469-274B-A619-DD30F98BF6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2829581F-89A7-2F45-AEDF-13BBA609D0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3390C2-6273-9244-A9F3-90837D6D6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53" y="924978"/>
            <a:ext cx="6086347" cy="593302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029589"/>
            <a:ext cx="6096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E3763FFE-87B6-D04C-8D15-AC31B471D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5178" y="4895151"/>
            <a:ext cx="6076822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2659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CD7C8D-4EBF-E54E-8157-B82F50C78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2539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030288"/>
            <a:ext cx="12192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347CCA2-0399-254E-ACFE-E5730EC8E4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4895850"/>
            <a:ext cx="12192000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89377BC7-EA60-2841-8608-D79A7C3B7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7ECF5E4-B74A-FB48-B872-16F3292CF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71412D12-3864-394B-985D-3364B1646D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5EAF73-EE3C-41B7-AE89-4A15C844158B}" type="datetime4">
              <a:rPr lang="en-GB" smtClean="0"/>
              <a:pPr/>
              <a:t>13 February 2025</a:t>
            </a:fld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3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3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3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3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3504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A65D2-2D2D-DB44-9415-42AF009172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5125" y="44201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sz="28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Blank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14107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stle Icon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iversity of Nottingham logo">
            <a:extLst>
              <a:ext uri="{FF2B5EF4-FFF2-40B4-BE49-F238E27FC236}">
                <a16:creationId xmlns:a16="http://schemas.microsoft.com/office/drawing/2014/main" id="{05AFCAE9-B754-8C4D-B7F9-C051D54669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73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483873-86BD-454E-AF6E-E4D2764B65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End slide</a:t>
            </a:r>
            <a:br>
              <a:rPr lang="en-US" dirty="0"/>
            </a:br>
            <a:r>
              <a:rPr lang="en-US" dirty="0"/>
              <a:t>questions?</a:t>
            </a:r>
            <a:endParaRPr lang="en-GB" dirty="0"/>
          </a:p>
        </p:txBody>
      </p:sp>
      <p:pic>
        <p:nvPicPr>
          <p:cNvPr id="9" name="Picture 8" descr="University of Nottingham logo">
            <a:extLst>
              <a:ext uri="{FF2B5EF4-FFF2-40B4-BE49-F238E27FC236}">
                <a16:creationId xmlns:a16="http://schemas.microsoft.com/office/drawing/2014/main" id="{2B7EDC40-08B7-C54D-9A16-7B5D3FDD4F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15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C67C3C0-F69E-E643-A32B-61F2F310AA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End slide</a:t>
            </a:r>
            <a:br>
              <a:rPr lang="en-US" dirty="0"/>
            </a:br>
            <a:r>
              <a:rPr lang="en-US" dirty="0"/>
              <a:t>questions?</a:t>
            </a:r>
            <a:endParaRPr lang="en-GB" dirty="0"/>
          </a:p>
        </p:txBody>
      </p:sp>
      <p:pic>
        <p:nvPicPr>
          <p:cNvPr id="7" name="Picture 6" descr="University of Nottingham logo">
            <a:extLst>
              <a:ext uri="{FF2B5EF4-FFF2-40B4-BE49-F238E27FC236}">
                <a16:creationId xmlns:a16="http://schemas.microsoft.com/office/drawing/2014/main" id="{0DB07C01-E6FE-374C-80D0-F5676A0E07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263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s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43F670C-95B5-454E-9804-5609FD32D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All items on these slides are editable. You can change the </a:t>
            </a:r>
            <a:r>
              <a:rPr lang="en-US" sz="1600" err="1">
                <a:solidFill>
                  <a:schemeClr val="tx2"/>
                </a:solidFill>
              </a:rPr>
              <a:t>colour</a:t>
            </a:r>
            <a:r>
              <a:rPr lang="en-US" sz="1600">
                <a:solidFill>
                  <a:schemeClr val="tx2"/>
                </a:solidFill>
              </a:rPr>
              <a:t>, outline and size easily as you do with other PowerPoint shapes.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0EAA601D-72F3-BE4F-9229-FCBD9986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363097-8A1E-F548-98B9-D9C329A480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D7149951-3981-CB4B-98B8-B21C82EE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13 February 2025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2238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Grid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103">
            <a:extLst>
              <a:ext uri="{FF2B5EF4-FFF2-40B4-BE49-F238E27FC236}">
                <a16:creationId xmlns:a16="http://schemas.microsoft.com/office/drawing/2014/main" id="{3665E85D-8861-794D-A0B5-7227A4A9B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All items on these slides are editable. You can change the </a:t>
            </a:r>
            <a:r>
              <a:rPr lang="en-US" sz="1600" err="1">
                <a:solidFill>
                  <a:schemeClr val="tx2"/>
                </a:solidFill>
              </a:rPr>
              <a:t>colour</a:t>
            </a:r>
            <a:r>
              <a:rPr lang="en-US" sz="1600">
                <a:solidFill>
                  <a:schemeClr val="tx2"/>
                </a:solidFill>
              </a:rPr>
              <a:t>, outline and size easily as you do with other PowerPoint shapes.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0EAA601D-72F3-BE4F-9229-FCBD9986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363097-8A1E-F548-98B9-D9C329A480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D7149951-3981-CB4B-98B8-B21C82EE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13 February 2025</a:t>
            </a:fld>
            <a:endParaRPr lang="en-GB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C76EA1E-DDD4-3C48-962B-715F6034D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376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EFAD833-6EA6-CF4E-A26E-B6FDE789C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5424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9D51130-6DBC-B947-B5BA-B65F7AAB5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11472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49BC211-0BDE-F247-BCA6-AFE6CBE48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27520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2608658-76A6-4649-8FAC-7587274B2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43568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7CD998D-A504-2046-9915-EC22DA08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59616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BA829B4-C56F-B347-BFDB-414400402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75664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DC6FE5D-AA56-FE47-B996-1170E8CED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1712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E6118C8-C196-874E-AD11-AFD75EFC5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07760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818FB46-1242-314A-AA24-56DEFFE7F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3808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DB9B69D-3C0B-2647-95F9-0A10DF633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39856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F523F24-CB29-4C41-AA9D-97A31EB1E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376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C448243-5866-954D-BA91-678DECE88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5424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686F0C8-D62F-8249-80D5-912801A3F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11472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B52E35A-D5C2-3A4E-978C-E493D92D6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27520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596DCCD-13ED-F640-8F62-02E7AA83E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43568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588D2C8-948B-C34F-8DB9-C63AF94FC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59616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09BBB31-E9CF-B349-B152-D698680DF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75664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3D54F1B-2D5C-484A-8D1E-09241BBD8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1712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EC7455F-8851-2E43-8B67-4A3649CEC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07760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BABBA1C-E822-E940-9148-A5487BDD8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3808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908A034-F2FC-E641-9D92-8CFE594C1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39856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C56D07C-2B40-1346-8517-D086B1FFF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376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FABD5C5-0264-2F49-8C19-F2C627B54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5424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E2DCE88-820C-0347-87F1-2F2046614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11472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0D35FA6-7BEF-234E-9F42-2311FD2F4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27520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ABFF75B-7609-8448-B68E-E5C15C923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43568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A96E601-59F3-0F46-A3D6-6C77B2A5D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59616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D65771C-6846-2743-997B-88678013B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75664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CC5F643-98D6-B84E-872E-A198ADAC5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1712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B93A778-C3EE-A84B-B356-B8459C22E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07760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C0788B4-C3F0-9047-80BA-AB87DC1E3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3808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4ADC236-12A6-F643-8463-1FD369222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39856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EA95CDD-4ACA-6E45-9E03-DED57B7A1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376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076A291-1120-D841-A17C-4744BD31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5424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2D9F7EB-EB5B-5849-8960-87554EFE9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11472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CE8B47E-F0B9-2F48-81E2-0CFF01F40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27520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A52769C-586D-0547-8B43-FDA5D125A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43568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4832484-9AF3-3040-B362-12AFCE82E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59616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9B343D7-5277-2544-8430-448DEC700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75664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82C02EB-B68E-9044-994A-65588C5F1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1712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2BE44DB-D273-AB46-89D2-7C2B30912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07760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3E20485-2E4B-9B4C-AE6B-3C1B1509B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3808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284C2AF-F9F6-6943-AF27-AD08B011A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39856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80397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376" y="6356350"/>
            <a:ext cx="1412924" cy="365125"/>
          </a:xfrm>
        </p:spPr>
        <p:txBody>
          <a:bodyPr/>
          <a:lstStyle/>
          <a:p>
            <a:fld id="{285EAF73-EE3C-41B7-AE89-4A15C844158B}" type="datetime4">
              <a:rPr lang="en-GB" smtClean="0"/>
              <a:t>13 February 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20891" y="6356350"/>
            <a:ext cx="3656009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1484533"/>
            <a:ext cx="11257699" cy="439556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CB6158-EF9E-D844-A85A-727AA2F53AC0}"/>
              </a:ext>
            </a:extLst>
          </p:cNvPr>
          <p:cNvCxnSpPr/>
          <p:nvPr userDrawn="1"/>
        </p:nvCxnSpPr>
        <p:spPr>
          <a:xfrm flipV="1">
            <a:off x="1901952" y="6356350"/>
            <a:ext cx="0" cy="365125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8BD330B-22A3-344E-A01F-AEEF71CCB5D3}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examples as well as different elements. Copy and paste these items onto this page.</a:t>
            </a:r>
          </a:p>
        </p:txBody>
      </p:sp>
    </p:spTree>
    <p:extLst>
      <p:ext uri="{BB962C8B-B14F-4D97-AF65-F5344CB8AC3E}">
        <p14:creationId xmlns:p14="http://schemas.microsoft.com/office/powerpoint/2010/main" val="2391072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377" y="6356350"/>
            <a:ext cx="2886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70619-D170-48E7-B25D-293F3BFD294D}" type="datetime4">
              <a:rPr lang="en-GB" smtClean="0"/>
              <a:t>13 February 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9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8967" y="6356350"/>
            <a:ext cx="29081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9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8" r:id="rId2"/>
    <p:sldLayoutId id="2147483668" r:id="rId3"/>
    <p:sldLayoutId id="2147483669" r:id="rId4"/>
    <p:sldLayoutId id="2147483652" r:id="rId5"/>
    <p:sldLayoutId id="2147483664" r:id="rId6"/>
    <p:sldLayoutId id="2147483663" r:id="rId7"/>
    <p:sldLayoutId id="2147483661" r:id="rId8"/>
    <p:sldLayoutId id="2147483679" r:id="rId9"/>
    <p:sldLayoutId id="2147483689" r:id="rId10"/>
    <p:sldLayoutId id="2147483683" r:id="rId11"/>
    <p:sldLayoutId id="2147483682" r:id="rId12"/>
    <p:sldLayoutId id="2147483687" r:id="rId13"/>
    <p:sldLayoutId id="2147483680" r:id="rId14"/>
    <p:sldLayoutId id="2147483685" r:id="rId15"/>
    <p:sldLayoutId id="2147483686" r:id="rId16"/>
    <p:sldLayoutId id="2147483688" r:id="rId17"/>
    <p:sldLayoutId id="2147483681" r:id="rId18"/>
    <p:sldLayoutId id="2147483693" r:id="rId19"/>
    <p:sldLayoutId id="2147483684" r:id="rId20"/>
    <p:sldLayoutId id="2147483677" r:id="rId21"/>
    <p:sldLayoutId id="2147483691" r:id="rId22"/>
    <p:sldLayoutId id="2147483675" r:id="rId23"/>
    <p:sldLayoutId id="2147483676" r:id="rId24"/>
    <p:sldLayoutId id="2147483690" r:id="rId25"/>
    <p:sldLayoutId id="2147483692" r:id="rId26"/>
    <p:sldLayoutId id="2147483694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3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8.jpg"/><Relationship Id="rId4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alswec.berkeley.edu/toolkits/implementation-toolkits/how-build-implementation-toolkit-start-finish" TargetMode="Externa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B7F0AB-AB54-7540-B7DC-843EC2C6C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0420" y="1042017"/>
            <a:ext cx="7602606" cy="3066867"/>
          </a:xfrm>
        </p:spPr>
        <p:txBody>
          <a:bodyPr/>
          <a:lstStyle/>
          <a:p>
            <a:pPr algn="l">
              <a:lnSpc>
                <a:spcPct val="150000"/>
              </a:lnSpc>
              <a:spcAft>
                <a:spcPts val="1600"/>
              </a:spcAft>
            </a:pPr>
            <a:r>
              <a:rPr lang="en-US" dirty="0"/>
              <a:t>PhD Project: Co-design of a toolkit </a:t>
            </a:r>
            <a:br>
              <a:rPr lang="en-US" dirty="0"/>
            </a:br>
            <a:r>
              <a:rPr lang="en-US" dirty="0"/>
              <a:t>for employers of stroke survivors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752921E-BB72-3D43-AACB-0A89BD80F9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4494" y="3622430"/>
            <a:ext cx="4625340" cy="1535613"/>
          </a:xfrm>
        </p:spPr>
        <p:txBody>
          <a:bodyPr/>
          <a:lstStyle/>
          <a:p>
            <a:r>
              <a:rPr lang="en-US" dirty="0"/>
              <a:t>Advisory group meeting </a:t>
            </a:r>
          </a:p>
          <a:p>
            <a:r>
              <a:rPr lang="en-US" dirty="0"/>
              <a:t>September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B08A5E-256B-7DB3-BA8A-855C8840720C}"/>
              </a:ext>
            </a:extLst>
          </p:cNvPr>
          <p:cNvSpPr txBox="1"/>
          <p:nvPr/>
        </p:nvSpPr>
        <p:spPr>
          <a:xfrm>
            <a:off x="175846" y="5926272"/>
            <a:ext cx="3815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Kristelle Craven, PhD student</a:t>
            </a:r>
          </a:p>
          <a:p>
            <a:r>
              <a:rPr lang="en-US">
                <a:solidFill>
                  <a:schemeClr val="bg1"/>
                </a:solidFill>
              </a:rPr>
              <a:t>@CravenKristelle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 descr="A close-up of two people's hands&#10;&#10;Description automatically generated with low confidence">
            <a:extLst>
              <a:ext uri="{FF2B5EF4-FFF2-40B4-BE49-F238E27FC236}">
                <a16:creationId xmlns:a16="http://schemas.microsoft.com/office/drawing/2014/main" id="{5B6AD157-F173-839B-6EC6-EF5CC698FC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6000"/>
          </a:blip>
          <a:srcRect t="9858" r="-1" b="-1"/>
          <a:stretch/>
        </p:blipFill>
        <p:spPr>
          <a:xfrm>
            <a:off x="0" y="8398"/>
            <a:ext cx="12237980" cy="686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95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2DBAC4-A1D2-0046-843E-10EDF8D9E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31AF33-0074-834B-83FE-BB3A8AE1C5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241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87C70F-075B-A12B-DE73-20282B0FA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0F49CF-1307-2235-5BF0-4C7085FE8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</a:t>
            </a:r>
          </a:p>
          <a:p>
            <a:r>
              <a:rPr lang="en-GB" dirty="0"/>
              <a:t>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3D0A1-F274-898B-B875-F29A432988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F3ABD-1887-4145-8A08-525585BD4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21/09/2022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C976E4-6358-B3AD-63CD-0F5CD71AA7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Issues with employer support for stroke survivors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2CFCE7D-23ED-4D8E-CAC5-E29F46F10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brief (1)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E3F137C9-829B-CA50-65C4-5B4F958015DC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 bwMode="auto">
          <a:xfrm>
            <a:off x="4234105" y="2192590"/>
            <a:ext cx="7957895" cy="3559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indent="-34290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tabLst>
                <a:tab pos="457200" algn="l"/>
              </a:tabLst>
            </a:pPr>
            <a:r>
              <a:rPr lang="en-US" altLang="en-US" sz="2400" dirty="0">
                <a:latin typeface="+mn-lt"/>
                <a:cs typeface="Times New Roman" panose="02020603050405020304" pitchFamily="18" charset="0"/>
              </a:rPr>
              <a:t>Many employers do not have access to expert advice to support stroke survivors in their return-to-work (RTW) </a:t>
            </a:r>
            <a:r>
              <a:rPr lang="en-US" altLang="en-US" sz="1400" dirty="0">
                <a:latin typeface="+mn-lt"/>
                <a:cs typeface="Times New Roman" panose="02020603050405020304" pitchFamily="18" charset="0"/>
              </a:rPr>
              <a:t>(4)</a:t>
            </a:r>
          </a:p>
          <a:p>
            <a:pPr marL="342900" marR="0" indent="-34290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tabLst>
                <a:tab pos="457200" algn="l"/>
              </a:tabLst>
            </a:pPr>
            <a:r>
              <a:rPr lang="en-US" altLang="en-US" sz="2400" dirty="0">
                <a:latin typeface="+mn-lt"/>
                <a:cs typeface="Times New Roman" panose="02020603050405020304" pitchFamily="18" charset="0"/>
              </a:rPr>
              <a:t>RTW barriers among stroke survivors: </a:t>
            </a:r>
            <a:r>
              <a:rPr lang="en-US" altLang="en-US" sz="1400" dirty="0">
                <a:latin typeface="+mn-lt"/>
                <a:cs typeface="Times New Roman" panose="02020603050405020304" pitchFamily="18" charset="0"/>
              </a:rPr>
              <a:t>(5-8)</a:t>
            </a:r>
          </a:p>
          <a:p>
            <a:pPr marL="800100" lvl="1" indent="-342900" eaLnBrk="1" hangingPunct="1">
              <a:lnSpc>
                <a:spcPct val="100000"/>
              </a:lnSpc>
              <a:spcBef>
                <a:spcPts val="1000"/>
              </a:spcBef>
              <a:tabLst>
                <a:tab pos="457200" algn="l"/>
              </a:tabLst>
            </a:pPr>
            <a:r>
              <a:rPr lang="en-US" altLang="en-US" sz="2400" dirty="0">
                <a:latin typeface="+mn-lt"/>
                <a:cs typeface="Times New Roman" panose="02020603050405020304" pitchFamily="18" charset="0"/>
              </a:rPr>
              <a:t>Limitations in employer knowledge </a:t>
            </a:r>
          </a:p>
          <a:p>
            <a:pPr marL="800100" lvl="1" indent="-342900" eaLnBrk="1" hangingPunct="1">
              <a:lnSpc>
                <a:spcPct val="100000"/>
              </a:lnSpc>
              <a:spcBef>
                <a:spcPts val="1000"/>
              </a:spcBef>
              <a:tabLst>
                <a:tab pos="457200" algn="l"/>
              </a:tabLst>
            </a:pPr>
            <a:r>
              <a:rPr lang="en-US" altLang="en-US" sz="2400" dirty="0">
                <a:latin typeface="+mn-lt"/>
                <a:cs typeface="Times New Roman" panose="02020603050405020304" pitchFamily="18" charset="0"/>
              </a:rPr>
              <a:t>High workloads </a:t>
            </a:r>
          </a:p>
          <a:p>
            <a:pPr marL="800100" lvl="1" indent="-342900" eaLnBrk="1" hangingPunct="1">
              <a:lnSpc>
                <a:spcPct val="100000"/>
              </a:lnSpc>
              <a:spcBef>
                <a:spcPts val="1000"/>
              </a:spcBef>
              <a:tabLst>
                <a:tab pos="457200" algn="l"/>
              </a:tabLst>
            </a:pPr>
            <a:r>
              <a:rPr lang="en-US" altLang="en-US" sz="2400" dirty="0">
                <a:latin typeface="+mn-lt"/>
                <a:cs typeface="Times New Roman" panose="02020603050405020304" pitchFamily="18" charset="0"/>
              </a:rPr>
              <a:t>Inadequate work accommodations, environments and policies</a:t>
            </a:r>
          </a:p>
        </p:txBody>
      </p:sp>
      <p:pic>
        <p:nvPicPr>
          <p:cNvPr id="12" name="Picture 11" descr="Stressed businessman">
            <a:extLst>
              <a:ext uri="{FF2B5EF4-FFF2-40B4-BE49-F238E27FC236}">
                <a16:creationId xmlns:a16="http://schemas.microsoft.com/office/drawing/2014/main" id="{829FE28C-57AD-CA8F-EF1F-E2E78EF6F4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2" r="6949"/>
          <a:stretch/>
        </p:blipFill>
        <p:spPr>
          <a:xfrm>
            <a:off x="274499" y="2478887"/>
            <a:ext cx="3804931" cy="298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09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4D86B3-764F-449D-B82F-9EFBCEA1B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21/09/2022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CFD9B-FAD0-4845-B876-90EF86A28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</a:t>
            </a:r>
          </a:p>
          <a:p>
            <a:r>
              <a:rPr lang="en-GB" dirty="0"/>
              <a:t>Centre for Rehabilitation &amp; Ageing Research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B2995-028B-4DD5-ACA6-286C8C2F9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27D33B-674E-4935-A376-7082282E1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brief (2)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63A5B3-21E1-8FD9-32D0-DB8AC72097E3}"/>
              </a:ext>
            </a:extLst>
          </p:cNvPr>
          <p:cNvSpPr txBox="1"/>
          <p:nvPr/>
        </p:nvSpPr>
        <p:spPr>
          <a:xfrm>
            <a:off x="479375" y="1372021"/>
            <a:ext cx="101795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 supporting use of self-guided, ‘toolkit’ interventions</a:t>
            </a:r>
            <a:endParaRPr lang="en-US" dirty="0"/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3FEB41C7-FC08-0BFB-53D2-4A4DD4919B24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 bwMode="auto">
          <a:xfrm>
            <a:off x="479425" y="1881164"/>
            <a:ext cx="11257649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eaLnBrk="1" fontAlgn="base" hangingPunct="1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SzTx/>
              <a:buNone/>
              <a:tabLst>
                <a:tab pos="457200" algn="l"/>
              </a:tabLst>
            </a:pPr>
            <a:endParaRPr lang="en-US" altLang="en-US" dirty="0">
              <a:latin typeface="+mn-lt"/>
              <a:cs typeface="Times New Roman" panose="02020603050405020304" pitchFamily="18" charset="0"/>
            </a:endParaRPr>
          </a:p>
          <a:p>
            <a:pPr marR="0" lvl="0" indent="-45720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tabLst>
                <a:tab pos="457200" algn="l"/>
              </a:tabLst>
            </a:pPr>
            <a:r>
              <a:rPr lang="en-US" altLang="en-US" dirty="0">
                <a:latin typeface="+mn-lt"/>
                <a:cs typeface="Times New Roman" panose="02020603050405020304" pitchFamily="18" charset="0"/>
              </a:rPr>
              <a:t>Increasing number of self-guided interventions focus on RTW process, e.g., cancer </a:t>
            </a:r>
            <a:r>
              <a:rPr lang="en-US" altLang="en-US" sz="1600" dirty="0">
                <a:latin typeface="+mn-lt"/>
                <a:cs typeface="Times New Roman" panose="02020603050405020304" pitchFamily="18" charset="0"/>
              </a:rPr>
              <a:t>(11, 12)  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and mental illness </a:t>
            </a:r>
            <a:r>
              <a:rPr lang="en-US" altLang="en-US" sz="1600" dirty="0">
                <a:latin typeface="+mn-lt"/>
                <a:cs typeface="Times New Roman" panose="02020603050405020304" pitchFamily="18" charset="0"/>
              </a:rPr>
              <a:t>(13) </a:t>
            </a:r>
          </a:p>
          <a:p>
            <a:pPr marR="0" lvl="0" indent="-45720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tabLst>
                <a:tab pos="457200" algn="l"/>
              </a:tabLst>
            </a:pPr>
            <a:r>
              <a:rPr lang="en-US" altLang="en-US" dirty="0">
                <a:latin typeface="+mn-lt"/>
                <a:cs typeface="Times New Roman" panose="02020603050405020304" pitchFamily="18" charset="0"/>
              </a:rPr>
              <a:t>Evidence for their cost-effectiveness </a:t>
            </a:r>
            <a:r>
              <a:rPr lang="en-US" altLang="en-US" sz="1600" dirty="0">
                <a:latin typeface="+mn-lt"/>
                <a:cs typeface="Times New Roman" panose="02020603050405020304" pitchFamily="18" charset="0"/>
              </a:rPr>
              <a:t>(14) </a:t>
            </a:r>
          </a:p>
          <a:p>
            <a:pPr marL="0" marR="0" lvl="0" indent="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buNone/>
              <a:tabLst>
                <a:tab pos="457200" algn="l"/>
              </a:tabLst>
            </a:pPr>
            <a:r>
              <a:rPr lang="en-US" altLang="en-US" dirty="0">
                <a:latin typeface="+mn-lt"/>
                <a:cs typeface="Times New Roman" panose="02020603050405020304" pitchFamily="18" charset="0"/>
              </a:rPr>
              <a:t>	and clinical effectiveness </a:t>
            </a:r>
            <a:r>
              <a:rPr lang="en-US" altLang="en-US" sz="1600" dirty="0">
                <a:latin typeface="+mn-lt"/>
                <a:cs typeface="Times New Roman" panose="02020603050405020304" pitchFamily="18" charset="0"/>
              </a:rPr>
              <a:t>(13)</a:t>
            </a:r>
          </a:p>
          <a:p>
            <a:pPr marR="0" lvl="0" indent="-45720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tabLst>
                <a:tab pos="457200" algn="l"/>
              </a:tabLst>
            </a:pPr>
            <a:r>
              <a:rPr lang="en-US" altLang="en-US" dirty="0">
                <a:latin typeface="+mn-lt"/>
                <a:cs typeface="Times New Roman" panose="02020603050405020304" pitchFamily="18" charset="0"/>
              </a:rPr>
              <a:t>Acceptable and useful to employers </a:t>
            </a:r>
            <a:r>
              <a:rPr lang="en-US" altLang="en-US" sz="1600" dirty="0">
                <a:latin typeface="+mn-lt"/>
                <a:cs typeface="Times New Roman" panose="02020603050405020304" pitchFamily="18" charset="0"/>
              </a:rPr>
              <a:t>(15, 16)</a:t>
            </a:r>
          </a:p>
          <a:p>
            <a:pPr marR="0" lvl="0" indent="-45720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tabLst>
                <a:tab pos="457200" algn="l"/>
              </a:tabLst>
            </a:pPr>
            <a:endParaRPr lang="en-US" altLang="en-US" dirty="0">
              <a:latin typeface="+mn-lt"/>
              <a:cs typeface="Times New Roman" panose="02020603050405020304" pitchFamily="18" charset="0"/>
            </a:endParaRPr>
          </a:p>
          <a:p>
            <a:pPr marR="0" lvl="0" indent="-457200" eaLnBrk="1" fontAlgn="base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SzTx/>
              <a:tabLst>
                <a:tab pos="457200" algn="l"/>
              </a:tabLst>
            </a:pPr>
            <a:endParaRPr lang="en-US" altLang="en-US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9" name="Graphic 8" descr="Good Inventory with solid fill">
            <a:extLst>
              <a:ext uri="{FF2B5EF4-FFF2-40B4-BE49-F238E27FC236}">
                <a16:creationId xmlns:a16="http://schemas.microsoft.com/office/drawing/2014/main" id="{792E04F8-03C9-4C9B-0D46-4F7F95165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81303" y="3562757"/>
            <a:ext cx="2477597" cy="247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80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985EFF-2C4F-4A55-9192-CCB4BEA3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22/09/2022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9A333B-439E-4F24-BF6F-323F263C4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</a:t>
            </a:r>
          </a:p>
          <a:p>
            <a:r>
              <a:rPr lang="en-GB" dirty="0"/>
              <a:t>Centre for Rehabilitation &amp; Ageing Research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229F8-E55A-450F-8C5A-7F1D0982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1FBDDB-8C46-4D93-98BC-3FB85C1A5F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376" y="2193101"/>
            <a:ext cx="11257699" cy="386538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Collection of tools with specific focus on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single audience </a:t>
            </a:r>
            <a:r>
              <a:rPr lang="en-GB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(9)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Toolkit resources can include: </a:t>
            </a:r>
            <a:r>
              <a:rPr lang="en-GB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(10)</a:t>
            </a:r>
          </a:p>
          <a:p>
            <a:pPr indent="457200">
              <a:lnSpc>
                <a:spcPct val="100000"/>
              </a:lnSpc>
            </a:pPr>
            <a:r>
              <a:rPr lang="en-GB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Educational materials</a:t>
            </a:r>
          </a:p>
          <a:p>
            <a:pPr indent="457200">
              <a:lnSpc>
                <a:spcPct val="100000"/>
              </a:lnSpc>
            </a:pPr>
            <a:r>
              <a:rPr lang="en-GB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Assessment tools</a:t>
            </a:r>
          </a:p>
          <a:p>
            <a:pPr indent="457200">
              <a:lnSpc>
                <a:spcPct val="100000"/>
              </a:lnSpc>
            </a:pPr>
            <a:r>
              <a:rPr lang="en-GB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Planning tools (e.g., checklists, </a:t>
            </a:r>
          </a:p>
          <a:p>
            <a:pPr indent="0">
              <a:lnSpc>
                <a:spcPct val="100000"/>
              </a:lnSpc>
              <a:buNone/>
            </a:pPr>
            <a:r>
              <a:rPr lang="en-GB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meeting agenda templates</a:t>
            </a:r>
          </a:p>
          <a:p>
            <a:pPr marL="685800" indent="-457200">
              <a:lnSpc>
                <a:spcPct val="100000"/>
              </a:lnSpc>
            </a:pPr>
            <a:r>
              <a:rPr lang="en-GB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Help translate evidence into practice</a:t>
            </a:r>
            <a:r>
              <a:rPr lang="en-GB" sz="1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(9)</a:t>
            </a:r>
          </a:p>
          <a:p>
            <a:pPr indent="0">
              <a:lnSpc>
                <a:spcPct val="100000"/>
              </a:lnSpc>
              <a:buNone/>
            </a:pPr>
            <a:endParaRPr lang="en-GB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E71E9EB-6524-4031-AC12-ABE3D1614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brief (2)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D50612-0CED-E6C7-2C7D-0CF0313D84D9}"/>
              </a:ext>
            </a:extLst>
          </p:cNvPr>
          <p:cNvSpPr txBox="1"/>
          <p:nvPr/>
        </p:nvSpPr>
        <p:spPr>
          <a:xfrm>
            <a:off x="479376" y="1372021"/>
            <a:ext cx="7519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 ‘toolkit’?</a:t>
            </a:r>
            <a:r>
              <a:rPr lang="en-US" dirty="0"/>
              <a:t> </a:t>
            </a:r>
          </a:p>
        </p:txBody>
      </p:sp>
      <p:pic>
        <p:nvPicPr>
          <p:cNvPr id="8" name="Picture 7" descr="A calendar on top of a flat yellow surface">
            <a:extLst>
              <a:ext uri="{FF2B5EF4-FFF2-40B4-BE49-F238E27FC236}">
                <a16:creationId xmlns:a16="http://schemas.microsoft.com/office/drawing/2014/main" id="{3FD25411-E045-7749-A43A-5BB5F9752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967" y="1327449"/>
            <a:ext cx="2714097" cy="2057897"/>
          </a:xfrm>
          <a:prstGeom prst="rect">
            <a:avLst/>
          </a:prstGeom>
        </p:spPr>
      </p:pic>
      <p:pic>
        <p:nvPicPr>
          <p:cNvPr id="9" name="Graphic 8" descr="List outline">
            <a:extLst>
              <a:ext uri="{FF2B5EF4-FFF2-40B4-BE49-F238E27FC236}">
                <a16:creationId xmlns:a16="http://schemas.microsoft.com/office/drawing/2014/main" id="{3C6E8D48-CB86-5BD5-BCA7-3F2A55988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6583" y="1351238"/>
            <a:ext cx="1927977" cy="1927977"/>
          </a:xfrm>
          <a:prstGeom prst="rect">
            <a:avLst/>
          </a:prstGeom>
        </p:spPr>
      </p:pic>
      <p:pic>
        <p:nvPicPr>
          <p:cNvPr id="14" name="Picture 13" descr="Person writing on a notebook">
            <a:extLst>
              <a:ext uri="{FF2B5EF4-FFF2-40B4-BE49-F238E27FC236}">
                <a16:creationId xmlns:a16="http://schemas.microsoft.com/office/drawing/2014/main" id="{480566AD-09CA-1366-8F8C-511ECDEAF7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008" y="3577075"/>
            <a:ext cx="4166840" cy="277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80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8B50C35-3E09-48D9-B1DC-C1EACB2FD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999" y="11111"/>
            <a:ext cx="7924843" cy="109334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Project brief (3)</a:t>
            </a:r>
            <a:endParaRPr lang="en-US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5F30F117-F526-478A-989A-03E1CB11D0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78" t="5946" r="72501" b="62098"/>
          <a:stretch/>
        </p:blipFill>
        <p:spPr>
          <a:xfrm>
            <a:off x="8149166" y="1112672"/>
            <a:ext cx="3666067" cy="3772633"/>
          </a:xfrm>
          <a:prstGeom prst="rect">
            <a:avLst/>
          </a:prstGeom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0F6031-2E45-4FDA-B16E-587A9E45A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20118" y="6356349"/>
            <a:ext cx="4114800" cy="365125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en-GB" dirty="0"/>
              <a:t>Kristelle Craven</a:t>
            </a:r>
          </a:p>
          <a:p>
            <a:r>
              <a:rPr lang="en-GB" dirty="0"/>
              <a:t>Centre for Rehabilitation &amp; Ageing Research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A504C-DEF8-4E55-AD29-2E9BDC399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BBF530E-1875-46E6-901C-76683197A1B3}" type="slidenum">
              <a:rPr lang="en-US">
                <a:solidFill>
                  <a:srgbClr val="303030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303030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235138C-9995-4072-AB3F-B3799AE6BA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33" t="7212" r="68691" b="54576"/>
          <a:stretch/>
        </p:blipFill>
        <p:spPr>
          <a:xfrm>
            <a:off x="3243831" y="1937997"/>
            <a:ext cx="3044520" cy="1956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66F06C-4BE2-85F7-273D-9F64DF95C43D}"/>
              </a:ext>
            </a:extLst>
          </p:cNvPr>
          <p:cNvSpPr txBox="1"/>
          <p:nvPr/>
        </p:nvSpPr>
        <p:spPr>
          <a:xfrm>
            <a:off x="518318" y="1379853"/>
            <a:ext cx="751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of pre-existing toolkits</a:t>
            </a:r>
            <a:r>
              <a:rPr lang="en-US" sz="2800" dirty="0"/>
              <a:t> </a:t>
            </a:r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748441DF-629D-C895-0CA4-AA21B5E400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5815" y="6356349"/>
            <a:ext cx="1412924" cy="365125"/>
          </a:xfrm>
        </p:spPr>
        <p:txBody>
          <a:bodyPr/>
          <a:lstStyle/>
          <a:p>
            <a:r>
              <a:rPr lang="en-GB" dirty="0"/>
              <a:t>22/09/2022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F8BA9DA-4084-F942-6C22-8522E3F0F2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54"/>
          <a:stretch/>
        </p:blipFill>
        <p:spPr bwMode="auto">
          <a:xfrm>
            <a:off x="3229941" y="3853237"/>
            <a:ext cx="3307558" cy="195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A collage of people in a room&#10;&#10;Description automatically generated with low confidence">
            <a:extLst>
              <a:ext uri="{FF2B5EF4-FFF2-40B4-BE49-F238E27FC236}">
                <a16:creationId xmlns:a16="http://schemas.microsoft.com/office/drawing/2014/main" id="{2751AA34-CD31-BA2F-FCD3-E872C97C54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647" y="4179493"/>
            <a:ext cx="5245100" cy="2210088"/>
          </a:xfrm>
          <a:prstGeom prst="rect">
            <a:avLst/>
          </a:prstGeom>
        </p:spPr>
      </p:pic>
      <p:pic>
        <p:nvPicPr>
          <p:cNvPr id="21" name="Picture 20" descr="Text&#10;&#10;Description automatically generated">
            <a:extLst>
              <a:ext uri="{FF2B5EF4-FFF2-40B4-BE49-F238E27FC236}">
                <a16:creationId xmlns:a16="http://schemas.microsoft.com/office/drawing/2014/main" id="{1E809AC6-5FBE-2DF0-8CCC-E0D370E48D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19" y="2021524"/>
            <a:ext cx="2881508" cy="366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324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2959F9-E8B2-4B52-92D2-EAF58FC4C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21/09/2022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1ED804-1AF0-4D00-A233-66DBF8C1E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</a:t>
            </a:r>
          </a:p>
          <a:p>
            <a:r>
              <a:rPr lang="en-GB" dirty="0"/>
              <a:t>Centre for Rehabilitation &amp; Ageing Research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C596B-330F-4E19-9355-7B0D5C189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AA5E2A8-6BAE-4CE2-8E1B-724F4EF0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brief (5)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1C4AED-478D-5C27-A182-133FBC7371E2}"/>
              </a:ext>
            </a:extLst>
          </p:cNvPr>
          <p:cNvSpPr txBox="1"/>
          <p:nvPr/>
        </p:nvSpPr>
        <p:spPr>
          <a:xfrm>
            <a:off x="479375" y="1200805"/>
            <a:ext cx="101795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is a toolkit needed for employers of stroke survivors?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153F98-7F02-59A1-CE39-EA8A256696FB}"/>
              </a:ext>
            </a:extLst>
          </p:cNvPr>
          <p:cNvSpPr txBox="1"/>
          <p:nvPr/>
        </p:nvSpPr>
        <p:spPr>
          <a:xfrm>
            <a:off x="4334934" y="2277648"/>
            <a:ext cx="7402140" cy="2597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150000"/>
              </a:lnSpc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2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Health professional input not always available </a:t>
            </a:r>
            <a:r>
              <a:rPr lang="en-GB" sz="16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(17)</a:t>
            </a:r>
          </a:p>
          <a:p>
            <a:pPr marL="457200" lvl="0" indent="-457200">
              <a:lnSpc>
                <a:spcPct val="150000"/>
              </a:lnSpc>
              <a:buFont typeface="Wingdings" pitchFamily="2" charset="2"/>
              <a:buChar char="§"/>
              <a:tabLst>
                <a:tab pos="457200" algn="l"/>
              </a:tabLst>
            </a:pPr>
            <a:r>
              <a:rPr lang="en-GB" sz="2800" dirty="0">
                <a:ea typeface="Calibri" panose="020F0502020204030204" pitchFamily="34" charset="0"/>
                <a:cs typeface="Times New Roman" panose="02020603050405020304" pitchFamily="18" charset="0"/>
              </a:rPr>
              <a:t>Toolkits aimed at stroke survivors, not employers</a:t>
            </a:r>
            <a:endParaRPr lang="en-GB" sz="2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A01960-E7C2-6B64-CDE0-013C0AA89169}"/>
              </a:ext>
            </a:extLst>
          </p:cNvPr>
          <p:cNvSpPr txBox="1"/>
          <p:nvPr/>
        </p:nvSpPr>
        <p:spPr>
          <a:xfrm>
            <a:off x="4334934" y="4875410"/>
            <a:ext cx="7570461" cy="1305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800" dirty="0">
                <a:cs typeface="Times New Roman" panose="02020603050405020304" pitchFamily="18" charset="0"/>
              </a:rPr>
              <a:t>Employer-focused</a:t>
            </a:r>
            <a:r>
              <a:rPr lang="en-GB" sz="2800" dirty="0">
                <a:latin typeface="+mn-lt"/>
              </a:rPr>
              <a:t> resources lengthy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GB" sz="2800" dirty="0">
                <a:latin typeface="+mn-lt"/>
              </a:rPr>
              <a:t>Lack practical aids</a:t>
            </a:r>
            <a:endParaRPr lang="en-US" dirty="0"/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5E4AFA85-A326-8CD4-E915-F9DF2D41F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5" y="1787525"/>
            <a:ext cx="3656009" cy="4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04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E48692-17AF-C010-D4B4-268927B0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B2F91-FEF0-7D85-403F-4BF148023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Kristelle Craven</a:t>
            </a:r>
          </a:p>
          <a:p>
            <a:r>
              <a:rPr lang="en-GB"/>
              <a:t>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4FA2D-2D2F-0057-30BA-4B3F3FB407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04CBE8-C97B-5C5E-9AB5-6FB610417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21/09.2022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DDD764-96B9-4B9C-F066-9ACD91B244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2292" y="2742697"/>
            <a:ext cx="5354782" cy="2530944"/>
          </a:xfrm>
          <a:solidFill>
            <a:schemeClr val="accent4"/>
          </a:solidFill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bg1"/>
                </a:solidFill>
              </a:rPr>
              <a:t>1) Assess the needs of employers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bg1"/>
                </a:solidFill>
              </a:rPr>
              <a:t>2) Co-design and develop a toolkit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bg1"/>
                </a:solidFill>
              </a:rPr>
              <a:t>3) Describe how the toolkit might work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105E34-AD04-1EB4-2A0C-95372831EE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Project aims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8B435E8-FEA0-8AC3-C12A-25D5D65B0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brief (6)</a:t>
            </a:r>
          </a:p>
        </p:txBody>
      </p:sp>
      <p:pic>
        <p:nvPicPr>
          <p:cNvPr id="10" name="Picture 9" descr="People working on ideas">
            <a:extLst>
              <a:ext uri="{FF2B5EF4-FFF2-40B4-BE49-F238E27FC236}">
                <a16:creationId xmlns:a16="http://schemas.microsoft.com/office/drawing/2014/main" id="{53CF1DE7-B7E7-B983-583C-C702070FC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35" y="2374409"/>
            <a:ext cx="5685265" cy="371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984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0C8CF3-5E22-51D2-3734-7D8B8A4F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FB5D6B-F462-770C-30F5-285359B9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</a:t>
            </a:r>
          </a:p>
          <a:p>
            <a:r>
              <a:rPr lang="en-GB" dirty="0"/>
              <a:t>Centre for Rehabilitation &amp; Ageing Research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A5E01-5F57-B3AE-83BE-3960442C2D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1627D-A960-86B5-7D93-16941A256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22/09/2022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199657-74D5-1800-CDCF-F4404615DF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5B3BC1-222D-9FE8-72A4-6853BD74E1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Planned input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89CFA78-FAE2-81F2-4D96-1C45C02AC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Advisory group role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D89BC01-F5D6-66FE-7D41-DAFE08D81E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0020133"/>
              </p:ext>
            </p:extLst>
          </p:nvPr>
        </p:nvGraphicFramePr>
        <p:xfrm>
          <a:off x="342946" y="2133603"/>
          <a:ext cx="11257650" cy="3855284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219120">
                  <a:extLst>
                    <a:ext uri="{9D8B030D-6E8A-4147-A177-3AD203B41FA5}">
                      <a16:colId xmlns:a16="http://schemas.microsoft.com/office/drawing/2014/main" val="3992359665"/>
                    </a:ext>
                  </a:extLst>
                </a:gridCol>
                <a:gridCol w="8038530">
                  <a:extLst>
                    <a:ext uri="{9D8B030D-6E8A-4147-A177-3AD203B41FA5}">
                      <a16:colId xmlns:a16="http://schemas.microsoft.com/office/drawing/2014/main" val="3183910599"/>
                    </a:ext>
                  </a:extLst>
                </a:gridCol>
              </a:tblGrid>
              <a:tr h="288849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Date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Objective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7609080"/>
                  </a:ext>
                </a:extLst>
              </a:tr>
              <a:tr h="5103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accent4"/>
                          </a:solidFill>
                          <a:latin typeface="+mn-lt"/>
                          <a:ea typeface="+mn-ea"/>
                          <a:cs typeface="+mn-cs"/>
                        </a:rPr>
                        <a:t>September 2022 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Discuss what the toolkit might look </a:t>
                      </a:r>
                      <a:r>
                        <a:rPr lang="en-US" sz="2400" dirty="0" err="1"/>
                        <a:t>lik</a:t>
                      </a: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e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1766510"/>
                  </a:ext>
                </a:extLst>
              </a:tr>
              <a:tr h="5103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4"/>
                          </a:solidFill>
                        </a:rPr>
                        <a:t>August 2023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dirty="0"/>
                        <a:t>Provide feedback on:</a:t>
                      </a:r>
                    </a:p>
                    <a:p>
                      <a:pPr lvl="1"/>
                      <a:r>
                        <a:rPr lang="en-US" sz="2400" dirty="0"/>
                        <a:t>Logic model showing how the toolkit may work</a:t>
                      </a:r>
                    </a:p>
                    <a:p>
                      <a:pPr lvl="1"/>
                      <a:r>
                        <a:rPr lang="en-US" sz="2400" dirty="0"/>
                        <a:t>Proposed strategies for introducing the toolkit in the UK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0451275"/>
                  </a:ext>
                </a:extLst>
              </a:tr>
              <a:tr h="5103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4"/>
                          </a:solidFill>
                        </a:rPr>
                        <a:t>August 2024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Review toolkit prototype and provide feedback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0941862"/>
                  </a:ext>
                </a:extLst>
              </a:tr>
              <a:tr h="5103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4"/>
                          </a:solidFill>
                        </a:rPr>
                        <a:t>Now –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4"/>
                          </a:solidFill>
                        </a:rPr>
                        <a:t>February 2025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Members may be contacted 1:1 for specialist advice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1870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666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70D9E-F56B-E8CB-4465-D7E51841E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E081E5-F408-FACE-B7D8-4790EBBD3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summary: systematic review findings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2EAFF482-EC5B-9EC8-9FDB-905C04744E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1070773"/>
              </p:ext>
            </p:extLst>
          </p:nvPr>
        </p:nvGraphicFramePr>
        <p:xfrm>
          <a:off x="2874724" y="2099743"/>
          <a:ext cx="4346222" cy="4890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59BC7A3-7624-65A9-93AE-83EFDC26CC36}"/>
              </a:ext>
            </a:extLst>
          </p:cNvPr>
          <p:cNvSpPr txBox="1"/>
          <p:nvPr/>
        </p:nvSpPr>
        <p:spPr>
          <a:xfrm>
            <a:off x="101600" y="1402734"/>
            <a:ext cx="1198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Barriers affecting employer support for employees with acquired brain injuries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055B4A-1B98-7D92-AD17-183D4289250B}"/>
              </a:ext>
            </a:extLst>
          </p:cNvPr>
          <p:cNvSpPr txBox="1"/>
          <p:nvPr/>
        </p:nvSpPr>
        <p:spPr>
          <a:xfrm>
            <a:off x="4426095" y="2771961"/>
            <a:ext cx="124348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Employer</a:t>
            </a:r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0819FC6A-82A3-7B48-F696-E078D6C9A4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9406076"/>
              </p:ext>
            </p:extLst>
          </p:nvPr>
        </p:nvGraphicFramePr>
        <p:xfrm>
          <a:off x="-479778" y="2771961"/>
          <a:ext cx="3759200" cy="322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8AEED138-2345-831E-7620-A05C8D979569}"/>
              </a:ext>
            </a:extLst>
          </p:cNvPr>
          <p:cNvSpPr txBox="1"/>
          <p:nvPr/>
        </p:nvSpPr>
        <p:spPr>
          <a:xfrm>
            <a:off x="101600" y="2328368"/>
            <a:ext cx="2596444" cy="338554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Person with brain injury</a:t>
            </a:r>
          </a:p>
        </p:txBody>
      </p:sp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AA0395AB-9509-CC50-7746-6B233C8E33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4148392"/>
              </p:ext>
            </p:extLst>
          </p:nvPr>
        </p:nvGraphicFramePr>
        <p:xfrm>
          <a:off x="7397625" y="2562878"/>
          <a:ext cx="4605867" cy="3964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613828EA-709B-F153-4BF0-40176A4638B0}"/>
              </a:ext>
            </a:extLst>
          </p:cNvPr>
          <p:cNvSpPr txBox="1"/>
          <p:nvPr/>
        </p:nvSpPr>
        <p:spPr>
          <a:xfrm>
            <a:off x="8379758" y="2771961"/>
            <a:ext cx="2641600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Environmental factors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2483E1-7815-7AD7-DF66-9335C96E77EE}"/>
              </a:ext>
            </a:extLst>
          </p:cNvPr>
          <p:cNvSpPr txBox="1"/>
          <p:nvPr/>
        </p:nvSpPr>
        <p:spPr>
          <a:xfrm>
            <a:off x="682789" y="6392980"/>
            <a:ext cx="9509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bg2"/>
                </a:solidFill>
              </a:rPr>
              <a:t>22/09/2022</a:t>
            </a:r>
          </a:p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63F920-6DAE-FECF-A25F-21F0394D5303}"/>
              </a:ext>
            </a:extLst>
          </p:cNvPr>
          <p:cNvSpPr txBox="1"/>
          <p:nvPr/>
        </p:nvSpPr>
        <p:spPr>
          <a:xfrm>
            <a:off x="2012245" y="6308079"/>
            <a:ext cx="77611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2"/>
                </a:solidFill>
              </a:rPr>
              <a:t>Kristelle Craven</a:t>
            </a:r>
          </a:p>
          <a:p>
            <a:r>
              <a:rPr lang="en-GB" sz="1200" dirty="0">
                <a:solidFill>
                  <a:schemeClr val="bg2"/>
                </a:solidFill>
              </a:rPr>
              <a:t>Centre for Rehabilitation &amp; Ageing Research </a:t>
            </a:r>
          </a:p>
        </p:txBody>
      </p:sp>
    </p:spTree>
    <p:extLst>
      <p:ext uri="{BB962C8B-B14F-4D97-AF65-F5344CB8AC3E}">
        <p14:creationId xmlns:p14="http://schemas.microsoft.com/office/powerpoint/2010/main" val="196574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6CD3F9-3C8B-8E07-B78E-764716E6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22/09/2022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C6DB16-5884-639C-A878-CF9D80677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</a:t>
            </a:r>
          </a:p>
          <a:p>
            <a:r>
              <a:rPr lang="en-GB" dirty="0"/>
              <a:t>Centre for Rehabilitation &amp; Ageing Research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74C43-D97E-2A8E-698F-FFAE4616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E4B1B7-011E-CFEF-7E86-6B2B95BB72A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sz="2400" dirty="0"/>
          </a:p>
          <a:p>
            <a:r>
              <a:rPr lang="en-US" sz="2400" dirty="0"/>
              <a:t>Reusable learning objects stored in online repository, accessible via link 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7E6599F-1BFC-55DB-BCB2-5266C5339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might the toolkit look like? (1) </a:t>
            </a:r>
          </a:p>
        </p:txBody>
      </p:sp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69A0DBE-DC29-B893-FBEE-44631D44A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00" y="7425476"/>
            <a:ext cx="5441276" cy="3636818"/>
          </a:xfrm>
          <a:prstGeom prst="rect">
            <a:avLst/>
          </a:prstGeom>
        </p:spPr>
      </p:pic>
      <p:pic>
        <p:nvPicPr>
          <p:cNvPr id="10" name="Picture 9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381B3BD-FD31-4651-1819-C74F9BB81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225" y="2825179"/>
            <a:ext cx="5832123" cy="3054922"/>
          </a:xfrm>
          <a:prstGeom prst="rect">
            <a:avLst/>
          </a:prstGeom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200D5E12-1581-E762-5579-D7F3644EA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4" y="2611570"/>
            <a:ext cx="6001762" cy="3321412"/>
          </a:xfrm>
          <a:prstGeom prst="rect">
            <a:avLst/>
          </a:prstGeo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0F8F7C7-A6A5-45A6-19A2-379F10F80F54}"/>
              </a:ext>
            </a:extLst>
          </p:cNvPr>
          <p:cNvSpPr txBox="1">
            <a:spLocks/>
          </p:cNvSpPr>
          <p:nvPr/>
        </p:nvSpPr>
        <p:spPr>
          <a:xfrm>
            <a:off x="327517" y="1279804"/>
            <a:ext cx="11257698" cy="6277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accent3"/>
                </a:solidFill>
              </a:rPr>
              <a:t>Support from University Health E-Learning and Media Team</a:t>
            </a:r>
          </a:p>
        </p:txBody>
      </p:sp>
    </p:spTree>
    <p:extLst>
      <p:ext uri="{BB962C8B-B14F-4D97-AF65-F5344CB8AC3E}">
        <p14:creationId xmlns:p14="http://schemas.microsoft.com/office/powerpoint/2010/main" val="2349738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6CD3F9-3C8B-8E07-B78E-764716E6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22/09/2022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C6DB16-5884-639C-A878-CF9D80677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</a:t>
            </a:r>
          </a:p>
          <a:p>
            <a:r>
              <a:rPr lang="en-GB" dirty="0"/>
              <a:t>Centre for Rehabilitation &amp; Ageing Research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74C43-D97E-2A8E-698F-FFAE4616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E4B1B7-011E-CFEF-7E86-6B2B95BB72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6776" y="1484533"/>
            <a:ext cx="5800299" cy="4395568"/>
          </a:xfrm>
        </p:spPr>
        <p:txBody>
          <a:bodyPr/>
          <a:lstStyle/>
          <a:p>
            <a:pPr lvl="3" algn="r"/>
            <a:r>
              <a:rPr lang="en-US" sz="2000" dirty="0"/>
              <a:t>	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7E6599F-1BFC-55DB-BCB2-5266C5339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might the toolkit look like? (2)</a:t>
            </a:r>
          </a:p>
        </p:txBody>
      </p:sp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69A0DBE-DC29-B893-FBEE-44631D44A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43" y="1991167"/>
            <a:ext cx="5818483" cy="38889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C10727-9D8D-2987-CAA0-430D5A2827EC}"/>
              </a:ext>
            </a:extLst>
          </p:cNvPr>
          <p:cNvSpPr txBox="1"/>
          <p:nvPr/>
        </p:nvSpPr>
        <p:spPr>
          <a:xfrm>
            <a:off x="6628535" y="1699783"/>
            <a:ext cx="534992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Employer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Focus of toolkit (e.g., </a:t>
            </a:r>
            <a:r>
              <a:rPr lang="en-US" sz="2000" dirty="0" err="1"/>
              <a:t>Behaviour</a:t>
            </a:r>
            <a:r>
              <a:rPr lang="en-US" sz="2000" dirty="0"/>
              <a:t> change? Educational?)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E.g., Planning and managing RTW and job retention, improve knowledge of stroke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b="1" dirty="0"/>
              <a:t>Materials for stroke survivors?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E.g., Self-management, how to communicate needs/issues, legal advice</a:t>
            </a:r>
          </a:p>
          <a:p>
            <a:pPr lvl="1"/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Training resources, e.g., evidence-based guides/videos/worksheets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Signposting to </a:t>
            </a:r>
            <a:r>
              <a:rPr lang="en-US" sz="2000"/>
              <a:t>relevant agencies?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F51EF6EB-F6E8-914E-2C2B-5C933DCBAC29}"/>
              </a:ext>
            </a:extLst>
          </p:cNvPr>
          <p:cNvSpPr txBox="1">
            <a:spLocks/>
          </p:cNvSpPr>
          <p:nvPr/>
        </p:nvSpPr>
        <p:spPr>
          <a:xfrm>
            <a:off x="179978" y="1222340"/>
            <a:ext cx="11257698" cy="6277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chemeClr val="accent3"/>
                </a:solidFill>
              </a:rPr>
              <a:t>Multi-stakeholder co-design process</a:t>
            </a:r>
          </a:p>
        </p:txBody>
      </p:sp>
    </p:spTree>
    <p:extLst>
      <p:ext uri="{BB962C8B-B14F-4D97-AF65-F5344CB8AC3E}">
        <p14:creationId xmlns:p14="http://schemas.microsoft.com/office/powerpoint/2010/main" val="2810355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514D6-A9AE-A248-8E7E-71BB9381D8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1083" y="420421"/>
            <a:ext cx="4629834" cy="4610390"/>
          </a:xfrm>
        </p:spPr>
        <p:txBody>
          <a:bodyPr/>
          <a:lstStyle/>
          <a:p>
            <a:r>
              <a:rPr lang="en-US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422394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303FB3-93F1-D368-0104-50C59005A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AF73-EE3C-41B7-AE89-4A15C844158B}" type="datetime4">
              <a:rPr lang="en-GB" smtClean="0"/>
              <a:t>13 February 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5BEAEA-BCBB-E766-D452-308B98CE4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Name, Department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66BCC9-4F72-9526-3FF2-93DA8BBA8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29D240-C757-165F-0AE2-2553F8D2603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1. England PH. Briefing document: First incidence of stroke, estimates for England 2007 to 2016. London; 2018.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2. Stroke Association. The value of our services. London: Stroke Association; 2018.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3. Equality Act 2010, c15.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4. (NICE)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NIfHaCE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. Workplace health: long-term sickness absence and capability to work (NICE guideline NG146). London: NICE.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5. Hellman T,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Bergström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A, Eriksson G,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Falkdal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AH, Johansson U. Return to work after stroke: Important aspects shared and contrasted by five stakeholder groups. Work. 2016;55(4):901-11.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6. Ost Nilsson A, Eriksson G, Asaba E, Johansson U, Hellman T. Being a co-worker or a manager of a colleague returning to work after stroke: A challenge facilitated by cooperation and flexibility. Scandinavian journal of occupational therapy. 2020;27(3):213-22.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7.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Coole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C, Radford K, Grant M, Terry J. Returning to Work After Stroke: Perspectives of Employer Stakeholders, a Qualitative Study. Journal of occupational rehabilitation. 2013;23(3):406-18.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8.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Donker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-Cools BHPM, Schouten MJE, Wind H, Frings-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Dresen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MHW. Return to work following acquired brain injury: the views of patients and employers. Disability and rehabilitation. 2018;40(2):185-91.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9.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Thoele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K,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Ferren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M, Moffat L, Keen A, Newhouse R. Development and use of a toolkit to facilitate implementation of an evidence-based intervention: a descriptive case study. Implementation Science Communications. 2020;1(1):86.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10. Berkeley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UoC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. How to build an implementation toolkit from start to finish 2022 [Available from: </a:t>
            </a:r>
            <a:r>
              <a:rPr lang="en-US" sz="1400" u="sng" dirty="0">
                <a:solidFill>
                  <a:srgbClr val="0000FF"/>
                </a:solidFill>
                <a:effectLst/>
                <a:latin typeface="+mn-lt"/>
                <a:ea typeface="Calibri" panose="020F0502020204030204" pitchFamily="34" charset="0"/>
                <a:hlinkClick r:id="rId2"/>
              </a:rPr>
              <a:t>https://calswec.berkeley.edu/toolkits/implementation-toolkits/how-build-implementation-toolkit-start-finish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C3C972D-4B3C-BBF3-50BD-0F5540FA5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(1)</a:t>
            </a:r>
          </a:p>
        </p:txBody>
      </p:sp>
    </p:spTree>
    <p:extLst>
      <p:ext uri="{BB962C8B-B14F-4D97-AF65-F5344CB8AC3E}">
        <p14:creationId xmlns:p14="http://schemas.microsoft.com/office/powerpoint/2010/main" val="1056724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12C9C5-9938-A15C-D465-C7C6A34E4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EAF73-EE3C-41B7-AE89-4A15C844158B}" type="datetime4">
              <a:rPr lang="en-GB" smtClean="0"/>
              <a:t>13 February 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6F249-A507-0468-CBBA-6A45F94F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Name, Department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B73A0-5A62-0F9B-DE83-A0D81A929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A821F1-1F5C-6622-4386-86551141342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11.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Greidanus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MA, de Boer AGEM,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Tiedtke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CM, Frings-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sen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MHW, de Rijk AE,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Tamminga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SJ. Supporting employers to enhance the return to work of cancer survivors: development of a web-based intervention (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MiLES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intervention). Journal of cancer survivorship. 2020;14(2):200-10.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12. Schumacher L,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Armaou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M, Rolf P,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Sadhra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S, Sutton AJ,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Zarkar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A, et al. Usefulness and engagement with a guided workbook intervention (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WorkPlan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) to support work related goals among cancer survivors. BMC psychology. 2017;5(1):34.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13. Volker D,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Zijlstra-Vlasveld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MC,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Anema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JR, Beekman ATF, Brouwers EPM,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Emons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WHM, et al. Effectiveness of a blended web-based intervention on return to work for sick-listed employees with common mental disorders: Results of a cluster randomized controlled trial. Journal of medical Internet research. 2015;17(5):e116-e.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14.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Lokman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S, Volker D,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Zijlstra-Vlasveld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MC, Brouwers EP, Boon B, Beekman AT, et al. Return-to-work intervention versus usual care for sick-listed employees: health-economic investment appraisal alongside a cluster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randomised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trial. BMJ open. 2017;7(10):e016348.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15. Bouffard J, Durand M-J, Coutu M-F. Adaptation of a Guide to Equip Employers to Manage the Gradual Return to Work of Individuals with a Musculoskeletal Disorder. Journal of occupational rehabilitation. 2019;29(3):625-35.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16.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Greidanus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MA, de Rijk AE, Frings-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Dresen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MHW,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Tiedtke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CM, Brouwers S, de Boer AGEM, et al. The Use and Perceived Usefulness of an Online Toolbox Targeted at Employers (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MiLES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Intervention) for Enhancing Successful Return to Work of Cancer Survivors. Journal of occupational rehabilitation. 2020.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17. (NICE)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NIfHaCE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. </a:t>
            </a:r>
            <a:r>
              <a:rPr lang="en-US" sz="1400" dirty="0" err="1">
                <a:effectLst/>
                <a:latin typeface="+mn-lt"/>
                <a:ea typeface="Calibri" panose="020F0502020204030204" pitchFamily="34" charset="0"/>
              </a:rPr>
              <a:t>NICEimpact</a:t>
            </a:r>
            <a:r>
              <a:rPr lang="en-US" sz="1400" dirty="0">
                <a:effectLst/>
                <a:latin typeface="+mn-lt"/>
                <a:ea typeface="Calibri" panose="020F0502020204030204" pitchFamily="34" charset="0"/>
              </a:rPr>
              <a:t> stroke. London: NICE; 2015.</a:t>
            </a:r>
            <a:endParaRPr lang="en-GB" sz="1400" dirty="0">
              <a:effectLst/>
              <a:latin typeface="+mn-lt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C4B7D8E-1252-CADA-FD29-BEBA75CE3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(2)</a:t>
            </a:r>
          </a:p>
        </p:txBody>
      </p:sp>
    </p:spTree>
    <p:extLst>
      <p:ext uri="{BB962C8B-B14F-4D97-AF65-F5344CB8AC3E}">
        <p14:creationId xmlns:p14="http://schemas.microsoft.com/office/powerpoint/2010/main" val="2738501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of Nottingham">
      <a:dk1>
        <a:srgbClr val="000000"/>
      </a:dk1>
      <a:lt1>
        <a:srgbClr val="FFFFFF"/>
      </a:lt1>
      <a:dk2>
        <a:srgbClr val="4A4A49"/>
      </a:dk2>
      <a:lt2>
        <a:srgbClr val="92928E"/>
      </a:lt2>
      <a:accent1>
        <a:srgbClr val="009BBD"/>
      </a:accent1>
      <a:accent2>
        <a:srgbClr val="007DA8"/>
      </a:accent2>
      <a:accent3>
        <a:srgbClr val="005697"/>
      </a:accent3>
      <a:accent4>
        <a:srgbClr val="1B2A6B"/>
      </a:accent4>
      <a:accent5>
        <a:srgbClr val="191A4F"/>
      </a:accent5>
      <a:accent6>
        <a:srgbClr val="E52F6D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391EDCFC911F45A9DD8B1389DBAE73" ma:contentTypeVersion="19" ma:contentTypeDescription="Create a new document." ma:contentTypeScope="" ma:versionID="c7bfebefbdf8488fded084c1d1b8d4e1">
  <xsd:schema xmlns:xsd="http://www.w3.org/2001/XMLSchema" xmlns:xs="http://www.w3.org/2001/XMLSchema" xmlns:p="http://schemas.microsoft.com/office/2006/metadata/properties" xmlns:ns2="16640679-8aa6-4262-947d-54cfc3df5a39" xmlns:ns3="c9a8d30e-3eb0-4167-b686-5fd4d1de55fa" targetNamespace="http://schemas.microsoft.com/office/2006/metadata/properties" ma:root="true" ma:fieldsID="9d369873c21424022757cd6027956e38" ns2:_="" ns3:_="">
    <xsd:import namespace="16640679-8aa6-4262-947d-54cfc3df5a39"/>
    <xsd:import namespace="c9a8d30e-3eb0-4167-b686-5fd4d1de55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640679-8aa6-4262-947d-54cfc3df5a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6624216-d583-4636-a04d-17921d6eaf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8d30e-3eb0-4167-b686-5fd4d1de55f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4155df0-2a5e-4291-af6d-612008b03141}" ma:internalName="TaxCatchAll" ma:showField="CatchAllData" ma:web="c9a8d30e-3eb0-4167-b686-5fd4d1de55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9a8d30e-3eb0-4167-b686-5fd4d1de55fa">
      <UserInfo>
        <DisplayName>Elliot Hocknull</DisplayName>
        <AccountId>113</AccountId>
        <AccountType/>
      </UserInfo>
      <UserInfo>
        <DisplayName>Dawn Beatson (staff)</DisplayName>
        <AccountId>43</AccountId>
        <AccountType/>
      </UserInfo>
      <UserInfo>
        <DisplayName>Michael Slade</DisplayName>
        <AccountId>6</AccountId>
        <AccountType/>
      </UserInfo>
      <UserInfo>
        <DisplayName>Na Han (staff)</DisplayName>
        <AccountId>22</AccountId>
        <AccountType/>
      </UserInfo>
      <UserInfo>
        <DisplayName>SharingLinks.568d92fe-715a-4d2e-a841-95a5b2b861a8.OrganizationView.a420a648-1a2a-4772-a058-0b3629b0a11e</DisplayName>
        <AccountId>17</AccountId>
        <AccountType/>
      </UserInfo>
      <UserInfo>
        <DisplayName>Una Lilley (staff)</DisplayName>
        <AccountId>6365</AccountId>
        <AccountType/>
      </UserInfo>
    </SharedWithUsers>
    <TaxCatchAll xmlns="c9a8d30e-3eb0-4167-b686-5fd4d1de55fa" xsi:nil="true"/>
    <lcf76f155ced4ddcb4097134ff3c332f xmlns="16640679-8aa6-4262-947d-54cfc3df5a3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3508120-CFC8-4B76-8FB0-3C01ED529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640679-8aa6-4262-947d-54cfc3df5a39"/>
    <ds:schemaRef ds:uri="c9a8d30e-3eb0-4167-b686-5fd4d1de55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2B19F1-7180-49D0-A3F7-A5B98EF2F8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C6309B-1C52-4FD6-94A2-0113722346F5}">
  <ds:schemaRefs>
    <ds:schemaRef ds:uri="http://schemas.microsoft.com/office/2006/documentManagement/types"/>
    <ds:schemaRef ds:uri="58351994-77a3-4b60-ac78-0cea283d4869"/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8bbc8a6a-29f5-4a8b-988e-ffde0c810053"/>
    <ds:schemaRef ds:uri="http://schemas.microsoft.com/office/2006/metadata/properties"/>
    <ds:schemaRef ds:uri="c9a8d30e-3eb0-4167-b686-5fd4d1de55fa"/>
    <ds:schemaRef ds:uri="16640679-8aa6-4262-947d-54cfc3df5a3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3107</TotalTime>
  <Words>1711</Words>
  <Application>Microsoft Macintosh PowerPoint</Application>
  <PresentationFormat>Widescreen</PresentationFormat>
  <Paragraphs>224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Georgia</vt:lpstr>
      <vt:lpstr>Wingdings</vt:lpstr>
      <vt:lpstr>Office Theme</vt:lpstr>
      <vt:lpstr>PhD Project: Co-design of a toolkit  for employers of stroke survivors</vt:lpstr>
      <vt:lpstr>Introductions</vt:lpstr>
      <vt:lpstr>Project brief (1)</vt:lpstr>
      <vt:lpstr>Project brief (2)</vt:lpstr>
      <vt:lpstr>Project brief (2)</vt:lpstr>
      <vt:lpstr>Project brief (3)</vt:lpstr>
      <vt:lpstr>Project brief (5)</vt:lpstr>
      <vt:lpstr>Project brief (6)</vt:lpstr>
      <vt:lpstr>Advisory group role</vt:lpstr>
      <vt:lpstr>Progress summary: systematic review findings</vt:lpstr>
      <vt:lpstr>What might the toolkit look like? (1) </vt:lpstr>
      <vt:lpstr>What might the toolkit look like? (2)</vt:lpstr>
      <vt:lpstr>Any questions?</vt:lpstr>
      <vt:lpstr>References (1)</vt:lpstr>
      <vt:lpstr>References (2)</vt:lpstr>
    </vt:vector>
  </TitlesOfParts>
  <Company>University of Nottingham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Teri Browett</dc:creator>
  <cp:lastModifiedBy>Kristelle Craven</cp:lastModifiedBy>
  <cp:revision>157</cp:revision>
  <cp:lastPrinted>2019-11-06T14:12:58Z</cp:lastPrinted>
  <dcterms:created xsi:type="dcterms:W3CDTF">2019-02-06T16:40:25Z</dcterms:created>
  <dcterms:modified xsi:type="dcterms:W3CDTF">2025-02-13T16:08:28Z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0x01010024391EDCFC911F45A9DD8B1389DBAE73</vt:lpwstr>
  </property>
  <property fmtid="{D5CDD505-2E9C-101B-9397-08002B2CF9AE}" pid="3" name="Order">
    <vt:r8>4688300</vt:r8>
  </property>
  <property fmtid="{D5CDD505-2E9C-101B-9397-08002B2CF9AE}" pid="4" name="ComplianceAssetId">
    <vt:lpwstr/>
  </property>
  <property fmtid="{D5CDD505-2E9C-101B-9397-08002B2CF9AE}" pid="5" name="MediaServiceImageTags">
    <vt:lpwstr/>
  </property>
</Properties>
</file>